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56" r:id="rId3"/>
    <p:sldId id="257" r:id="rId5"/>
    <p:sldId id="258" r:id="rId6"/>
    <p:sldId id="259" r:id="rId7"/>
    <p:sldId id="260" r:id="rId8"/>
    <p:sldId id="261" r:id="rId9"/>
    <p:sldId id="278" r:id="rId10"/>
    <p:sldId id="296" r:id="rId11"/>
    <p:sldId id="264" r:id="rId12"/>
    <p:sldId id="277" r:id="rId13"/>
    <p:sldId id="262" r:id="rId14"/>
    <p:sldId id="266" r:id="rId15"/>
    <p:sldId id="267" r:id="rId16"/>
    <p:sldId id="268" r:id="rId17"/>
    <p:sldId id="269" r:id="rId18"/>
    <p:sldId id="265" r:id="rId19"/>
    <p:sldId id="273" r:id="rId20"/>
    <p:sldId id="274" r:id="rId21"/>
    <p:sldId id="275" r:id="rId22"/>
    <p:sldId id="276" r:id="rId23"/>
    <p:sldId id="291" r:id="rId24"/>
    <p:sldId id="292" r:id="rId25"/>
    <p:sldId id="295" r:id="rId26"/>
    <p:sldId id="313" r:id="rId27"/>
    <p:sldId id="314" r:id="rId28"/>
    <p:sldId id="294" r:id="rId29"/>
  </p:sldIdLst>
  <p:sldSz cx="9144000" cy="6858000" type="screen4x3"/>
  <p:notesSz cx="7103745" cy="10234295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7" userDrawn="1">
          <p15:clr>
            <a:srgbClr val="A4A3A4"/>
          </p15:clr>
        </p15:guide>
        <p15:guide id="2" pos="28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027"/>
        <p:guide pos="287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106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892" y="1279525"/>
            <a:ext cx="460586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22962"/>
            <a:ext cx="6858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825625"/>
            <a:ext cx="7886700" cy="4351338"/>
          </a:xfrm>
        </p:spPr>
        <p:txBody>
          <a:bodyPr>
            <a:normAutofit/>
          </a:bodyPr>
          <a:lstStyle>
            <a:lvl1pPr eaLnBrk="1" fontAlgn="auto" latinLnBrk="0" hangingPunct="1">
              <a:lnSpc>
                <a:spcPct val="10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eaLnBrk="1" fontAlgn="auto" latinLnBrk="0" hangingPunct="1">
              <a:lnSpc>
                <a:spcPct val="10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eaLnBrk="1" fontAlgn="auto" latinLnBrk="0" hangingPunct="1">
              <a:lnSpc>
                <a:spcPct val="10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eaLnBrk="1" fontAlgn="auto" latinLnBrk="0" hangingPunct="1">
              <a:lnSpc>
                <a:spcPct val="10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eaLnBrk="1" fontAlgn="auto" latinLnBrk="0" hangingPunct="1">
              <a:lnSpc>
                <a:spcPct val="10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3751117"/>
            <a:ext cx="5491163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610028"/>
            <a:ext cx="5491163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825625"/>
            <a:ext cx="38862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825625"/>
            <a:ext cx="38862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496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609"/>
            <a:ext cx="3868340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219"/>
            <a:ext cx="78867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0"/>
            <a:ext cx="31239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766354"/>
            <a:ext cx="4363031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400"/>
            <a:ext cx="31239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365125"/>
            <a:ext cx="1146987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659969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3" Type="http://schemas.openxmlformats.org/officeDocument/2006/relationships/image" Target="../media/image8.GIF"/><Relationship Id="rId2" Type="http://schemas.openxmlformats.org/officeDocument/2006/relationships/tags" Target="../tags/tag16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5" Type="http://schemas.openxmlformats.org/officeDocument/2006/relationships/slideLayout" Target="../slideLayouts/slideLayout10.xml"/><Relationship Id="rId14" Type="http://schemas.openxmlformats.org/officeDocument/2006/relationships/audio" Target="../media/audio3.wav"/><Relationship Id="rId13" Type="http://schemas.openxmlformats.org/officeDocument/2006/relationships/image" Target="../media/image2.GIF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image" Target="../media/image11.png"/><Relationship Id="rId3" Type="http://schemas.openxmlformats.org/officeDocument/2006/relationships/tags" Target="../tags/tag36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image" Target="../media/image11.png"/><Relationship Id="rId3" Type="http://schemas.openxmlformats.org/officeDocument/2006/relationships/tags" Target="../tags/tag45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image" Target="../media/image11.png"/><Relationship Id="rId3" Type="http://schemas.openxmlformats.org/officeDocument/2006/relationships/tags" Target="../tags/tag54.xml"/><Relationship Id="rId2" Type="http://schemas.openxmlformats.org/officeDocument/2006/relationships/image" Target="../media/image12.png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1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3" Type="http://schemas.openxmlformats.org/officeDocument/2006/relationships/image" Target="../media/image8.GIF"/><Relationship Id="rId2" Type="http://schemas.openxmlformats.org/officeDocument/2006/relationships/tags" Target="../tags/tag103.xml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6.jpeg"/><Relationship Id="rId1" Type="http://schemas.openxmlformats.org/officeDocument/2006/relationships/tags" Target="../tags/tag10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audio" Target="../media/audio2.wav"/><Relationship Id="rId6" Type="http://schemas.openxmlformats.org/officeDocument/2006/relationships/image" Target="../media/image5.png"/><Relationship Id="rId5" Type="http://schemas.openxmlformats.org/officeDocument/2006/relationships/tags" Target="../tags/tag14.xml"/><Relationship Id="rId4" Type="http://schemas.openxmlformats.org/officeDocument/2006/relationships/image" Target="../media/image4.jpeg"/><Relationship Id="rId3" Type="http://schemas.openxmlformats.org/officeDocument/2006/relationships/tags" Target="../tags/tag13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x-none" altLang="zh-CN"/>
              <a:t>机械能及其转化</a:t>
            </a:r>
            <a:endParaRPr lang="x-none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15240" y="-17145"/>
            <a:ext cx="30467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x-none" altLang="zh-CN" sz="2800">
                <a:sym typeface="+mn-ea"/>
              </a:rPr>
              <a:t>人教版八</a:t>
            </a:r>
            <a:r>
              <a:rPr lang="zh-CN" altLang="x-none" sz="2800">
                <a:sym typeface="+mn-ea"/>
              </a:rPr>
              <a:t>年级下册</a:t>
            </a:r>
            <a:endParaRPr lang="zh-CN" altLang="x-none" sz="2800">
              <a:sym typeface="+mn-ea"/>
            </a:endParaRPr>
          </a:p>
          <a:p>
            <a:pPr algn="r"/>
            <a:r>
              <a:rPr lang="zh-CN" altLang="x-none" sz="2800">
                <a:sym typeface="+mn-ea"/>
              </a:rPr>
              <a:t> </a:t>
            </a:r>
            <a:r>
              <a:rPr lang="en-US" altLang="zh-CN" sz="2800">
                <a:sym typeface="+mn-ea"/>
              </a:rPr>
              <a:t>   </a:t>
            </a:r>
            <a:r>
              <a:rPr lang="x-none" altLang="zh-CN" sz="2800">
                <a:sym typeface="+mn-ea"/>
              </a:rPr>
              <a:t>第十一章 第4节</a:t>
            </a:r>
            <a:endParaRPr lang="x-none" altLang="zh-CN" sz="2800"/>
          </a:p>
        </p:txBody>
      </p:sp>
      <p:sp>
        <p:nvSpPr>
          <p:cNvPr id="5" name="矩形 4"/>
          <p:cNvSpPr/>
          <p:nvPr/>
        </p:nvSpPr>
        <p:spPr>
          <a:xfrm rot="1980000">
            <a:off x="-433070" y="5750560"/>
            <a:ext cx="3403600" cy="1689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980000">
            <a:off x="354330" y="5750560"/>
            <a:ext cx="3403600" cy="16891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rot="1980000">
            <a:off x="1116330" y="5750560"/>
            <a:ext cx="3403600" cy="16891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980000">
            <a:off x="1878330" y="5750560"/>
            <a:ext cx="3403600" cy="16891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 rot="1980000">
            <a:off x="2706370" y="5750560"/>
            <a:ext cx="3403600" cy="1689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1980000">
            <a:off x="3493770" y="5750560"/>
            <a:ext cx="3403600" cy="16891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1980000">
            <a:off x="4255770" y="5750560"/>
            <a:ext cx="3403600" cy="16891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 rot="1980000">
            <a:off x="5017770" y="5750560"/>
            <a:ext cx="3403600" cy="16891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 rot="1980000">
            <a:off x="5718810" y="5750560"/>
            <a:ext cx="3403600" cy="1689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 rot="1980000">
            <a:off x="6506210" y="5750560"/>
            <a:ext cx="3403600" cy="16891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 rot="1980000">
            <a:off x="7268210" y="5750560"/>
            <a:ext cx="3403600" cy="16891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1980000">
            <a:off x="8030210" y="5750560"/>
            <a:ext cx="3403600" cy="16891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0" y="3602355"/>
            <a:ext cx="9144000" cy="3255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-635" y="0"/>
            <a:ext cx="9144635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rgbClr val="FFFFFF"/>
          </a:lnRef>
          <a:fillRef idx="1">
            <a:prstClr val="black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800"/>
              <a:t>正在加载幻灯片放映</a:t>
            </a:r>
            <a:r>
              <a:rPr lang="en-US" altLang="zh-CN" sz="800"/>
              <a:t>...</a:t>
            </a:r>
            <a:endParaRPr lang="en-US" altLang="zh-CN" sz="80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" y="-20955"/>
            <a:ext cx="9159240" cy="6878955"/>
          </a:xfrm>
          <a:prstGeom prst="rect">
            <a:avLst/>
          </a:prstGeom>
        </p:spPr>
      </p:pic>
      <p:pic>
        <p:nvPicPr>
          <p:cNvPr id="28" name="图片 27" descr="QQ图片202310182234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810" y="59690"/>
            <a:ext cx="1676400" cy="1678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27792 -0.0870123 L -0.100155 -0.0973383 L -0.0898287 -0.124975 L -0.0798065 -0.0973383 L -0.0521695 -0.0870123 L -0.0798065 -0.0766864 L -0.0898287 -0.0490494 L -0.100155 -0.0766864 L -0.127792 -0.0870123 Z " pathEditMode="relative" rAng="0" ptsTypes="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27751 -0.0870123 L -0.100113 -0.0973383 L -0.0897876 -0.124975 L -0.0797653 -0.0973383 L -0.0521283 -0.0870123 L -0.0797653 -0.0766864 L -0.0897876 -0.0490494 L -0.100113 -0.0766864 L -0.127751 -0.0870123 Z " pathEditMode="relative" rAng="0" ptsTypes="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path" presetSubtype="0" repeatCount="indefinite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27789 -0.0870123 L -0.100152 -0.0973383 L -0.0898261 -0.124975 L -0.0798039 -0.0973383 L -0.0521669 -0.0870123 L -0.0798039 -0.0766864 L -0.0898261 -0.0490494 L -0.100152 -0.0766864 L -0.127789 -0.0870123 Z " pathEditMode="relative" rAng="0" ptsTypes="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758 -0.0870123 L -0.100121 -0.0973383 L -0.0897953 -0.124975 L -0.0797731 -0.0973383 L -0.052136 -0.0870123 L -0.0797731 -0.0766864 L -0.0897953 -0.0490494 L -0.100121 -0.0766864 L -0.127758 -0.0870123 Z " pathEditMode="relative" rAng="0" ptsTypes="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756 -0.0870123 L -0.100119 -0.0973383 L -0.0897932 -0.124975 L -0.079771 -0.0973383 L -0.052134 -0.0870123 L -0.079771 -0.0766864 L -0.0897932 -0.0490494 L -0.100119 -0.0766864 L -0.127756 -0.0870123 Z " pathEditMode="relative" rAng="0" ptsTypes="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path" presetSubtype="0" repeatCount="indefinite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27784 -0.0870123 L -0.100147 -0.0973383 L -0.0898215 -0.124975 L -0.0797993 -0.0973383 L -0.0521623 -0.0870123 L -0.0797993 -0.0766864 L -0.0898215 -0.0490494 L -0.100147 -0.0766864 L -0.127784 -0.0870123 Z " pathEditMode="relative" rAng="0" ptsTypes=""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6" presetClass="path" presetSubtype="0" repeatCount="indefinite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127754 -0.0870123 L -0.100117 -0.0973383 L -0.0897906 -0.124975 L -0.0797684 -0.0973383 L -0.0521314 -0.0870123 L -0.0797684 -0.0766864 L -0.0897906 -0.0490494 L -0.100117 -0.0766864 L -0.127754 -0.0870123 Z " pathEditMode="relative" rAng="0" ptsTypes="">
                                      <p:cBhvr>
                                        <p:cTn id="2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792 -0.0870123 L -0.100155 -0.0973383 L -0.0898292 -0.124975 L -0.079807 -0.0973383 L -0.05217 -0.0870123 L -0.079807 -0.0766864 L -0.0898292 -0.0490494 L -0.100155 -0.0766864 L -0.127792 -0.0870123 Z " pathEditMode="relative" rAng="0" ptsTypes="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6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772 -0.0870123 L -0.100135 -0.0973383 L -0.0898092 -0.124975 L -0.0797869 -0.0973383 L -0.0521499 -0.0870123 L -0.0797869 -0.0766864 L -0.0898092 -0.0490494 L -0.100135 -0.0766864 L -0.127772 -0.0870123 Z " pathEditMode="relative" rAng="0" ptsTypes="">
                                      <p:cBhvr>
                                        <p:cTn id="2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6" presetClass="path" presetSubtype="0" repeatCount="indefinite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278 -0.0870123 L -0.100163 -0.0973383 L -0.0898374 -0.124975 L -0.0798152 -0.0973383 L -0.0521782 -0.0870123 L -0.0798152 -0.0766864 L -0.0898374 -0.0490494 L -0.100163 -0.0766864 L -0.1278 -0.0870123 Z " pathEditMode="relative" rAng="0" ptsTypes="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6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2777 -0.0870123 L -0.100132 -0.0973383 L -0.0898066 -0.124975 L -0.0797844 -0.0973383 L -0.0521473 -0.0870123 L -0.0797844 -0.0766864 L -0.0898066 -0.0490494 L -0.100132 -0.0766864 L -0.12777 -0.0870123 Z " pathEditMode="relative" rAng="0" ptsTypes="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6" presetClass="path" presetSubtype="0" repeatCount="indefinite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127808 -0.0870123 L -0.100171 -0.0973383 L -0.0898452 -0.124975 L -0.0798229 -0.0973383 L -0.0521859 -0.0870123 L -0.0798229 -0.0766864 L -0.0898452 -0.0490494 L -0.100171 -0.0766864 L -0.127808 -0.0870123 Z " pathEditMode="relative" rAng="0" ptsTypes="">
                                      <p:cBhvr>
                                        <p:cTn id="3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5" grpId="1" animBg="1"/>
      <p:bldP spid="6" grpId="1" animBg="1"/>
      <p:bldP spid="7" grpId="1" animBg="1"/>
      <p:bldP spid="8" grpId="1" animBg="1"/>
      <p:bldP spid="16" grpId="1" animBg="1"/>
      <p:bldP spid="17" grpId="1" animBg="1"/>
      <p:bldP spid="18" grpId="1" animBg="1"/>
      <p:bldP spid="19" grpId="1" animBg="1"/>
      <p:bldP spid="20" grpId="1" animBg="1"/>
      <p:bldP spid="21" grpId="1" animBg="1"/>
      <p:bldP spid="22" grpId="1" animBg="1"/>
      <p:bldP spid="23" grpId="1" animBg="1"/>
      <p:bldP spid="24" grpId="1" animBg="1"/>
      <p:bldP spid="25" grpId="0" bldLvl="0" animBg="1"/>
      <p:bldP spid="2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填空</a:t>
            </a:r>
            <a:endParaRPr lang="zh-CN" altLang="en-US" sz="4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514350" indent="-514350">
              <a:buFont typeface="+mj-lt"/>
              <a:buAutoNum type="arabicPeriod" startAt="3"/>
            </a:pPr>
            <a:r>
              <a:rPr lang="zh-CN" altLang="en-US" sz="2800"/>
              <a:t>在比萨斜搭顶端让一个</a:t>
            </a:r>
            <a:r>
              <a:rPr lang="en-US" altLang="zh-CN" sz="2800">
                <a:sym typeface="+mn-ea"/>
              </a:rPr>
              <a:t>10Kg</a:t>
            </a:r>
            <a:r>
              <a:rPr lang="zh-CN" altLang="en-US" sz="2800">
                <a:sym typeface="+mn-ea"/>
              </a:rPr>
              <a:t>铁球自由落下，</a:t>
            </a:r>
            <a:br>
              <a:rPr lang="zh-CN" altLang="en-US" sz="2800">
                <a:sym typeface="+mn-ea"/>
              </a:rPr>
            </a:br>
            <a:r>
              <a:rPr lang="zh-CN" altLang="en-US" sz="2800">
                <a:sym typeface="+mn-ea"/>
              </a:rPr>
              <a:t>铁球的重力势能不断</a:t>
            </a:r>
            <a:r>
              <a:rPr lang="en-US" altLang="zh-CN" sz="2800">
                <a:sym typeface="+mn-ea"/>
              </a:rPr>
              <a:t>____</a:t>
            </a:r>
            <a:r>
              <a:rPr lang="zh-CN" altLang="en-US" sz="2800">
                <a:sym typeface="+mn-ea"/>
              </a:rPr>
              <a:t>（增加</a:t>
            </a:r>
            <a:r>
              <a:rPr lang="en-US" altLang="zh-CN" sz="2800">
                <a:sym typeface="+mn-ea"/>
              </a:rPr>
              <a:t>/</a:t>
            </a:r>
            <a:r>
              <a:rPr lang="zh-CN" altLang="en-US" sz="2800">
                <a:sym typeface="+mn-ea"/>
              </a:rPr>
              <a:t>减少），</a:t>
            </a:r>
            <a:br>
              <a:rPr lang="zh-CN" altLang="en-US" sz="2800">
                <a:sym typeface="+mn-ea"/>
              </a:rPr>
            </a:br>
            <a:r>
              <a:rPr lang="zh-CN" altLang="en-US" sz="2800">
                <a:sym typeface="+mn-ea"/>
              </a:rPr>
              <a:t>动能不断</a:t>
            </a:r>
            <a:r>
              <a:rPr lang="en-US" altLang="zh-CN" sz="2800">
                <a:sym typeface="+mn-ea"/>
              </a:rPr>
              <a:t>____</a:t>
            </a:r>
            <a:r>
              <a:rPr lang="zh-CN" altLang="en-US" sz="2800">
                <a:sym typeface="+mn-ea"/>
              </a:rPr>
              <a:t>（增加</a:t>
            </a:r>
            <a:r>
              <a:rPr lang="en-US" altLang="zh-CN" sz="2800">
                <a:sym typeface="+mn-ea"/>
              </a:rPr>
              <a:t>/</a:t>
            </a:r>
            <a:r>
              <a:rPr lang="zh-CN" altLang="en-US" sz="2800">
                <a:sym typeface="+mn-ea"/>
              </a:rPr>
              <a:t>减少），</a:t>
            </a:r>
            <a:br>
              <a:rPr lang="zh-CN" altLang="en-US" sz="2800">
                <a:sym typeface="+mn-ea"/>
              </a:rPr>
            </a:br>
            <a:r>
              <a:rPr lang="zh-CN" altLang="en-US" sz="2800">
                <a:sym typeface="+mn-ea"/>
              </a:rPr>
              <a:t>因为</a:t>
            </a:r>
            <a:r>
              <a:rPr lang="en-US" altLang="zh-CN" sz="2800">
                <a:sym typeface="+mn-ea"/>
              </a:rPr>
              <a:t>____</a:t>
            </a:r>
            <a:r>
              <a:rPr lang="zh-CN" altLang="en-US" sz="2800">
                <a:sym typeface="+mn-ea"/>
              </a:rPr>
              <a:t>能</a:t>
            </a:r>
            <a:r>
              <a:rPr lang="zh-CN" altLang="en-US" sz="2800">
                <a:sym typeface="+mn-ea"/>
              </a:rPr>
              <a:t>（动能</a:t>
            </a:r>
            <a:r>
              <a:rPr lang="en-US" altLang="zh-CN" sz="2800">
                <a:sym typeface="+mn-ea"/>
              </a:rPr>
              <a:t>/</a:t>
            </a:r>
            <a:r>
              <a:rPr lang="zh-CN" altLang="en-US" sz="2800">
                <a:sym typeface="+mn-ea"/>
              </a:rPr>
              <a:t>重力势能）</a:t>
            </a:r>
            <a:r>
              <a:rPr lang="zh-CN" altLang="en-US" sz="2800">
                <a:sym typeface="+mn-ea"/>
              </a:rPr>
              <a:t>转换</a:t>
            </a:r>
            <a:br>
              <a:rPr lang="zh-CN" altLang="en-US" sz="2800">
                <a:sym typeface="+mn-ea"/>
              </a:rPr>
            </a:br>
            <a:r>
              <a:rPr lang="zh-CN" altLang="en-US" sz="2800">
                <a:sym typeface="+mn-ea"/>
              </a:rPr>
              <a:t>为了</a:t>
            </a:r>
            <a:r>
              <a:rPr lang="en-US" altLang="zh-CN" sz="2800">
                <a:sym typeface="+mn-ea"/>
              </a:rPr>
              <a:t>____</a:t>
            </a:r>
            <a:r>
              <a:rPr lang="zh-CN" altLang="en-US" sz="2800">
                <a:sym typeface="+mn-ea"/>
              </a:rPr>
              <a:t>能（动能</a:t>
            </a:r>
            <a:r>
              <a:rPr lang="en-US" altLang="zh-CN" sz="2800">
                <a:sym typeface="+mn-ea"/>
              </a:rPr>
              <a:t>/</a:t>
            </a:r>
            <a:r>
              <a:rPr lang="zh-CN" altLang="en-US" sz="2800">
                <a:sym typeface="+mn-ea"/>
              </a:rPr>
              <a:t>重力势能）</a:t>
            </a:r>
            <a:endParaRPr lang="en-US" altLang="zh-CN" sz="2800">
              <a:sym typeface="+mn-ea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6132830" y="2343785"/>
            <a:ext cx="723900" cy="480695"/>
          </a:xfrm>
          <a:custGeom>
            <a:avLst/>
            <a:gdLst>
              <a:gd name="connisteX0" fmla="*/ 0 w 1050290"/>
              <a:gd name="connsiteY0" fmla="*/ 370840 h 697230"/>
              <a:gd name="connisteX1" fmla="*/ 379095 w 1050290"/>
              <a:gd name="connsiteY1" fmla="*/ 697230 h 697230"/>
              <a:gd name="connisteX2" fmla="*/ 1050290 w 1050290"/>
              <a:gd name="connsiteY2" fmla="*/ 0 h 6972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050290" h="697230">
                <a:moveTo>
                  <a:pt x="0" y="370840"/>
                </a:moveTo>
                <a:lnTo>
                  <a:pt x="379095" y="697230"/>
                </a:lnTo>
                <a:lnTo>
                  <a:pt x="1050290" y="0"/>
                </a:lnTo>
              </a:path>
            </a:pathLst>
          </a:custGeom>
          <a:noFill/>
          <a:ln w="63500" cap="rnd">
            <a:solidFill>
              <a:srgbClr val="FF0000"/>
            </a:solidFill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3549650" y="2603500"/>
            <a:ext cx="723900" cy="480695"/>
          </a:xfrm>
          <a:custGeom>
            <a:avLst/>
            <a:gdLst>
              <a:gd name="connisteX0" fmla="*/ 0 w 1050290"/>
              <a:gd name="connsiteY0" fmla="*/ 370840 h 697230"/>
              <a:gd name="connisteX1" fmla="*/ 379095 w 1050290"/>
              <a:gd name="connsiteY1" fmla="*/ 697230 h 697230"/>
              <a:gd name="connisteX2" fmla="*/ 1050290 w 1050290"/>
              <a:gd name="connsiteY2" fmla="*/ 0 h 6972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050290" h="697230">
                <a:moveTo>
                  <a:pt x="0" y="370840"/>
                </a:moveTo>
                <a:lnTo>
                  <a:pt x="379095" y="697230"/>
                </a:lnTo>
                <a:lnTo>
                  <a:pt x="1050290" y="0"/>
                </a:lnTo>
              </a:path>
            </a:pathLst>
          </a:custGeom>
          <a:noFill/>
          <a:ln w="63500" cap="rnd">
            <a:solidFill>
              <a:srgbClr val="FF0000"/>
            </a:solidFill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4794885" y="3027045"/>
            <a:ext cx="723900" cy="480695"/>
          </a:xfrm>
          <a:custGeom>
            <a:avLst/>
            <a:gdLst>
              <a:gd name="connisteX0" fmla="*/ 0 w 1050290"/>
              <a:gd name="connsiteY0" fmla="*/ 370840 h 697230"/>
              <a:gd name="connisteX1" fmla="*/ 379095 w 1050290"/>
              <a:gd name="connsiteY1" fmla="*/ 697230 h 697230"/>
              <a:gd name="connisteX2" fmla="*/ 1050290 w 1050290"/>
              <a:gd name="connsiteY2" fmla="*/ 0 h 6972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050290" h="697230">
                <a:moveTo>
                  <a:pt x="0" y="370840"/>
                </a:moveTo>
                <a:lnTo>
                  <a:pt x="379095" y="697230"/>
                </a:lnTo>
                <a:lnTo>
                  <a:pt x="1050290" y="0"/>
                </a:lnTo>
              </a:path>
            </a:pathLst>
          </a:custGeom>
          <a:noFill/>
          <a:ln w="63500" cap="rnd">
            <a:solidFill>
              <a:srgbClr val="FF0000"/>
            </a:solidFill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3267710" y="3507740"/>
            <a:ext cx="723900" cy="480695"/>
          </a:xfrm>
          <a:custGeom>
            <a:avLst/>
            <a:gdLst>
              <a:gd name="connisteX0" fmla="*/ 0 w 1050290"/>
              <a:gd name="connsiteY0" fmla="*/ 370840 h 697230"/>
              <a:gd name="connisteX1" fmla="*/ 379095 w 1050290"/>
              <a:gd name="connsiteY1" fmla="*/ 697230 h 697230"/>
              <a:gd name="connisteX2" fmla="*/ 1050290 w 1050290"/>
              <a:gd name="connsiteY2" fmla="*/ 0 h 6972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050290" h="697230">
                <a:moveTo>
                  <a:pt x="0" y="370840"/>
                </a:moveTo>
                <a:lnTo>
                  <a:pt x="379095" y="697230"/>
                </a:lnTo>
                <a:lnTo>
                  <a:pt x="1050290" y="0"/>
                </a:lnTo>
              </a:path>
            </a:pathLst>
          </a:custGeom>
          <a:noFill/>
          <a:ln w="63500" cap="rnd">
            <a:solidFill>
              <a:srgbClr val="FF0000"/>
            </a:solidFill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5" grpId="1" animBg="1"/>
      <p:bldP spid="6" grpId="1" animBg="1"/>
      <p:bldP spid="7" grpId="1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选择</a:t>
            </a:r>
            <a:endParaRPr lang="zh-CN" altLang="en-US" sz="440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485775" y="1825625"/>
            <a:ext cx="5637530" cy="4351655"/>
          </a:xfrm>
        </p:spPr>
        <p:txBody>
          <a:bodyPr>
            <a:noAutofit/>
          </a:bodyPr>
          <a:p>
            <a:pPr marL="514350" indent="-514350">
              <a:buFont typeface="+mj-lt"/>
              <a:buAutoNum type="arabicPeriod" startAt="4"/>
            </a:pPr>
            <a:r>
              <a:rPr lang="zh-CN" altLang="en-US" sz="2800"/>
              <a:t>如图是运载火箭点火起飞的情景。在火箭离地升空的过程中，关于火箭中搭载的卫星的能量及能量转化，下列说法正确的是（</a:t>
            </a:r>
            <a:r>
              <a:rPr lang="en-US" altLang="zh-CN" sz="2800"/>
              <a:t>  </a:t>
            </a:r>
            <a:r>
              <a:rPr lang="zh-CN" altLang="en-US" sz="2800"/>
              <a:t>）</a:t>
            </a:r>
            <a:br>
              <a:rPr lang="zh-CN" altLang="en-US" sz="2800"/>
            </a:br>
            <a:r>
              <a:rPr lang="zh-CN" altLang="en-US" sz="2800"/>
              <a:t>A.动能转化为重力势能</a:t>
            </a:r>
            <a:br>
              <a:rPr lang="zh-CN" altLang="en-US" sz="2800"/>
            </a:br>
            <a:r>
              <a:rPr lang="zh-CN" altLang="en-US" sz="2800"/>
              <a:t>B.重力势能转化为动能</a:t>
            </a:r>
            <a:br>
              <a:rPr lang="zh-CN" altLang="en-US" sz="2800"/>
            </a:br>
            <a:r>
              <a:rPr lang="zh-CN" altLang="en-US" sz="2800"/>
              <a:t>C.机械能的总量不变</a:t>
            </a:r>
            <a:br>
              <a:rPr lang="zh-CN" altLang="en-US" sz="2800"/>
            </a:br>
            <a:r>
              <a:rPr lang="zh-CN" altLang="en-US" sz="2800"/>
              <a:t>D.机械能的总量增加</a:t>
            </a:r>
            <a:endParaRPr lang="zh-CN" altLang="en-US" sz="28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9127" r="26230"/>
          <a:stretch>
            <a:fillRect/>
          </a:stretch>
        </p:blipFill>
        <p:spPr>
          <a:xfrm>
            <a:off x="6508750" y="1824990"/>
            <a:ext cx="2310130" cy="4352290"/>
          </a:xfrm>
          <a:prstGeom prst="rect">
            <a:avLst/>
          </a:prstGeom>
        </p:spPr>
      </p:pic>
      <p:pic>
        <p:nvPicPr>
          <p:cNvPr id="4" name="图片 3" descr="UFD`H6YON}9F6II_5~W6NM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1950" y="5002530"/>
            <a:ext cx="869950" cy="883920"/>
          </a:xfrm>
          <a:prstGeom prst="rect">
            <a:avLst/>
          </a:prstGeom>
        </p:spPr>
      </p:pic>
      <p:pic>
        <p:nvPicPr>
          <p:cNvPr id="3" name="图片 2" descr="UFD`H6YON}9F6II_5~W6NM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37025" y="5002530"/>
            <a:ext cx="869950" cy="88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006 -2.20451e-05 C 0.0235895 0.00518475 0.0235506 0.00890389 0.0235117 0.00890389 C 0.0234728 0.00890389 0.0234395 0.00518475 0.0234284 -2.20451e-05 C 0.0234117 0.00518475 0.0233784 0.00890389 0.0233395 0.00890389 C 0.0233006 0.00890389 0.0232672 0.00518475 0.0232561 -2.20451e-05 C 0.0232394 0.00518475 0.0232061 0.00890389 0.0231672 0.00890389 C 0.0231283 0.00890389 0.0230894 0.00518475 0.0230783 -2.20451e-05 C 0.0230672 0.00518475 0.0230338 0.00890389 0.0229894 0.00890389 C 0.022956 0.00890389 0.0229171 0.00518475 0.022906 -2.20451e-05 C 0.0228949 0.00518475 0.022856 0.00890389 0.0228171 0.00890389 C 0.0227782 0.00890389 0.0227449 0.00518475 0.0227337 -2.20451e-05 C 0.0227171 0.00518475 0.0226837 0.00890389 0.0226448 0.00890389 C 0.0226059 0.00890389 0.0225726 0.00518475 0.0225559 -2.20451e-05 C 0.0225448 0.00518475 0.0225115 0.00890389 0.0224726 0.00890389 C 0.0224337 0.00890389 0.0223948 0.00518475 0.0223836 -2.20451e-05 C 0.0223725 0.00518475 0.0223392 0.00890389 0.0222947 0.00890389 C 0.0222558 0.00890389 0.0222225 0.00518475 0.0222114 -2.20451e-05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xit" presetSubtype="1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314960" y="2497455"/>
            <a:ext cx="8514080" cy="3391535"/>
            <a:chOff x="496" y="3933"/>
            <a:chExt cx="13408" cy="534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3820" y="9274"/>
              <a:ext cx="6659" cy="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" name="弧形 5"/>
            <p:cNvSpPr/>
            <p:nvPr/>
          </p:nvSpPr>
          <p:spPr>
            <a:xfrm>
              <a:off x="496" y="3933"/>
              <a:ext cx="6704" cy="5341"/>
            </a:xfrm>
            <a:prstGeom prst="arc">
              <a:avLst>
                <a:gd name="adj1" fmla="val 5401290"/>
                <a:gd name="adj2" fmla="val 9398396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弧形 7"/>
            <p:cNvSpPr/>
            <p:nvPr>
              <p:custDataLst>
                <p:tags r:id="rId1"/>
              </p:custDataLst>
            </p:nvPr>
          </p:nvSpPr>
          <p:spPr>
            <a:xfrm>
              <a:off x="7200" y="3933"/>
              <a:ext cx="6704" cy="5341"/>
            </a:xfrm>
            <a:prstGeom prst="arc">
              <a:avLst>
                <a:gd name="adj1" fmla="val 1373892"/>
                <a:gd name="adj2" fmla="val 5471674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rot="2460000">
            <a:off x="735965" y="4148455"/>
            <a:ext cx="1473200" cy="1308735"/>
            <a:chOff x="4756" y="3421"/>
            <a:chExt cx="2320" cy="2061"/>
          </a:xfrm>
        </p:grpSpPr>
        <p:sp>
          <p:nvSpPr>
            <p:cNvPr id="9" name="椭圆 8"/>
            <p:cNvSpPr/>
            <p:nvPr/>
          </p:nvSpPr>
          <p:spPr>
            <a:xfrm>
              <a:off x="475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>
              <p:custDataLst>
                <p:tags r:id="rId2"/>
              </p:custDataLst>
            </p:nvPr>
          </p:nvSpPr>
          <p:spPr>
            <a:xfrm>
              <a:off x="604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756" y="3421"/>
              <a:ext cx="2312" cy="1031"/>
            </a:xfrm>
            <a:prstGeom prst="rect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314960" y="2497455"/>
            <a:ext cx="8514080" cy="3391535"/>
            <a:chOff x="496" y="3933"/>
            <a:chExt cx="13408" cy="534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3820" y="9274"/>
              <a:ext cx="6659" cy="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" name="弧形 5"/>
            <p:cNvSpPr/>
            <p:nvPr/>
          </p:nvSpPr>
          <p:spPr>
            <a:xfrm>
              <a:off x="496" y="3933"/>
              <a:ext cx="6704" cy="5341"/>
            </a:xfrm>
            <a:prstGeom prst="arc">
              <a:avLst>
                <a:gd name="adj1" fmla="val 5401290"/>
                <a:gd name="adj2" fmla="val 9398396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弧形 7"/>
            <p:cNvSpPr/>
            <p:nvPr>
              <p:custDataLst>
                <p:tags r:id="rId1"/>
              </p:custDataLst>
            </p:nvPr>
          </p:nvSpPr>
          <p:spPr>
            <a:xfrm>
              <a:off x="7200" y="3933"/>
              <a:ext cx="6704" cy="5341"/>
            </a:xfrm>
            <a:prstGeom prst="arc">
              <a:avLst>
                <a:gd name="adj1" fmla="val 1373892"/>
                <a:gd name="adj2" fmla="val 5471674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790065" y="4480560"/>
            <a:ext cx="1473200" cy="1308735"/>
            <a:chOff x="4756" y="3421"/>
            <a:chExt cx="2320" cy="2061"/>
          </a:xfrm>
        </p:grpSpPr>
        <p:sp>
          <p:nvSpPr>
            <p:cNvPr id="9" name="椭圆 8"/>
            <p:cNvSpPr/>
            <p:nvPr/>
          </p:nvSpPr>
          <p:spPr>
            <a:xfrm>
              <a:off x="475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>
              <p:custDataLst>
                <p:tags r:id="rId2"/>
              </p:custDataLst>
            </p:nvPr>
          </p:nvSpPr>
          <p:spPr>
            <a:xfrm>
              <a:off x="604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756" y="3421"/>
              <a:ext cx="2312" cy="1031"/>
            </a:xfrm>
            <a:prstGeom prst="rect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314960" y="2497455"/>
            <a:ext cx="8514080" cy="3391535"/>
            <a:chOff x="496" y="3933"/>
            <a:chExt cx="13408" cy="534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3820" y="9274"/>
              <a:ext cx="6659" cy="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" name="弧形 5"/>
            <p:cNvSpPr/>
            <p:nvPr/>
          </p:nvSpPr>
          <p:spPr>
            <a:xfrm>
              <a:off x="496" y="3933"/>
              <a:ext cx="6704" cy="5341"/>
            </a:xfrm>
            <a:prstGeom prst="arc">
              <a:avLst>
                <a:gd name="adj1" fmla="val 5401290"/>
                <a:gd name="adj2" fmla="val 9398396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弧形 7"/>
            <p:cNvSpPr/>
            <p:nvPr>
              <p:custDataLst>
                <p:tags r:id="rId1"/>
              </p:custDataLst>
            </p:nvPr>
          </p:nvSpPr>
          <p:spPr>
            <a:xfrm>
              <a:off x="7200" y="3933"/>
              <a:ext cx="6704" cy="5341"/>
            </a:xfrm>
            <a:prstGeom prst="arc">
              <a:avLst>
                <a:gd name="adj1" fmla="val 1373892"/>
                <a:gd name="adj2" fmla="val 5471674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898515" y="4480560"/>
            <a:ext cx="1473200" cy="1308735"/>
            <a:chOff x="4756" y="3421"/>
            <a:chExt cx="2320" cy="2061"/>
          </a:xfrm>
        </p:grpSpPr>
        <p:sp>
          <p:nvSpPr>
            <p:cNvPr id="9" name="椭圆 8"/>
            <p:cNvSpPr/>
            <p:nvPr/>
          </p:nvSpPr>
          <p:spPr>
            <a:xfrm>
              <a:off x="475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>
              <p:custDataLst>
                <p:tags r:id="rId2"/>
              </p:custDataLst>
            </p:nvPr>
          </p:nvSpPr>
          <p:spPr>
            <a:xfrm>
              <a:off x="604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756" y="3421"/>
              <a:ext cx="2312" cy="1031"/>
            </a:xfrm>
            <a:prstGeom prst="rect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314960" y="2497455"/>
            <a:ext cx="8514080" cy="3391535"/>
            <a:chOff x="496" y="3933"/>
            <a:chExt cx="13408" cy="534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3820" y="9274"/>
              <a:ext cx="6659" cy="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" name="弧形 5"/>
            <p:cNvSpPr/>
            <p:nvPr/>
          </p:nvSpPr>
          <p:spPr>
            <a:xfrm>
              <a:off x="496" y="3933"/>
              <a:ext cx="6704" cy="5341"/>
            </a:xfrm>
            <a:prstGeom prst="arc">
              <a:avLst>
                <a:gd name="adj1" fmla="val 5401290"/>
                <a:gd name="adj2" fmla="val 9398396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弧形 7"/>
            <p:cNvSpPr/>
            <p:nvPr>
              <p:custDataLst>
                <p:tags r:id="rId1"/>
              </p:custDataLst>
            </p:nvPr>
          </p:nvSpPr>
          <p:spPr>
            <a:xfrm>
              <a:off x="7200" y="3933"/>
              <a:ext cx="6704" cy="5341"/>
            </a:xfrm>
            <a:prstGeom prst="arc">
              <a:avLst>
                <a:gd name="adj1" fmla="val 1373892"/>
                <a:gd name="adj2" fmla="val 5471674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rot="19320000">
            <a:off x="6901180" y="4220845"/>
            <a:ext cx="1473200" cy="1308735"/>
            <a:chOff x="4756" y="3421"/>
            <a:chExt cx="2320" cy="2061"/>
          </a:xfrm>
        </p:grpSpPr>
        <p:sp>
          <p:nvSpPr>
            <p:cNvPr id="9" name="椭圆 8"/>
            <p:cNvSpPr/>
            <p:nvPr/>
          </p:nvSpPr>
          <p:spPr>
            <a:xfrm>
              <a:off x="475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>
              <p:custDataLst>
                <p:tags r:id="rId2"/>
              </p:custDataLst>
            </p:nvPr>
          </p:nvSpPr>
          <p:spPr>
            <a:xfrm>
              <a:off x="604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756" y="3421"/>
              <a:ext cx="2312" cy="1031"/>
            </a:xfrm>
            <a:prstGeom prst="rect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t="11296"/>
          <a:stretch>
            <a:fillRect/>
          </a:stretch>
        </p:blipFill>
        <p:spPr>
          <a:xfrm>
            <a:off x="3876675" y="5687695"/>
            <a:ext cx="1390650" cy="2254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 rot="16200000">
            <a:off x="4479290" y="5040630"/>
            <a:ext cx="308610" cy="1869440"/>
            <a:chOff x="4975" y="1083"/>
            <a:chExt cx="486" cy="2944"/>
          </a:xfrm>
        </p:grpSpPr>
        <p:cxnSp>
          <p:nvCxnSpPr>
            <p:cNvPr id="10" name="直接连接符 9"/>
            <p:cNvCxnSpPr/>
            <p:nvPr>
              <p:custDataLst>
                <p:tags r:id="rId2"/>
              </p:custDataLst>
            </p:nvPr>
          </p:nvCxnSpPr>
          <p:spPr>
            <a:xfrm>
              <a:off x="5461" y="1083"/>
              <a:ext cx="0" cy="275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3"/>
              </p:custDataLst>
            </p:nvPr>
          </p:nvCxnSpPr>
          <p:spPr>
            <a:xfrm flipH="1">
              <a:off x="4975" y="119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4"/>
              </p:custDataLst>
            </p:nvPr>
          </p:nvCxnSpPr>
          <p:spPr>
            <a:xfrm flipH="1">
              <a:off x="4975" y="1667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H="1">
              <a:off x="4975" y="2139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6"/>
              </p:custDataLst>
            </p:nvPr>
          </p:nvCxnSpPr>
          <p:spPr>
            <a:xfrm flipH="1">
              <a:off x="4975" y="2611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7"/>
              </p:custDataLst>
            </p:nvPr>
          </p:nvCxnSpPr>
          <p:spPr>
            <a:xfrm flipH="1">
              <a:off x="4975" y="3083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8"/>
              </p:custDataLst>
            </p:nvPr>
          </p:nvCxnSpPr>
          <p:spPr>
            <a:xfrm flipH="1">
              <a:off x="4975" y="355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rcRect l="11896" t="11232" r="10260" b="6641"/>
          <a:stretch>
            <a:fillRect/>
          </a:stretch>
        </p:blipFill>
        <p:spPr>
          <a:xfrm rot="2520000">
            <a:off x="7080250" y="2490470"/>
            <a:ext cx="1291590" cy="1302385"/>
          </a:xfrm>
          <a:prstGeom prst="rect">
            <a:avLst/>
          </a:prstGeom>
        </p:spPr>
      </p:pic>
      <p:pic>
        <p:nvPicPr>
          <p:cNvPr id="3" name="内容占位符 2"/>
          <p:cNvPicPr>
            <a:picLocks noChangeAspect="1"/>
          </p:cNvPicPr>
          <p:nvPr>
            <p:ph sz="quarter" idx="13"/>
          </p:nvPr>
        </p:nvPicPr>
        <p:blipFill>
          <a:blip r:embed="rId10"/>
          <a:srcRect t="11841" b="11756"/>
          <a:stretch>
            <a:fillRect/>
          </a:stretch>
        </p:blipFill>
        <p:spPr>
          <a:xfrm>
            <a:off x="635" y="7620"/>
            <a:ext cx="9144000" cy="685038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6858635" cy="386524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859270" y="7620"/>
            <a:ext cx="2285365" cy="23869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858635" y="3864610"/>
            <a:ext cx="2286000" cy="29933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516620" y="2393950"/>
            <a:ext cx="628015" cy="14706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032760" y="2926715"/>
            <a:ext cx="3079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/>
              <a:t>生活中的篮球</a:t>
            </a:r>
            <a:endParaRPr lang="zh-CN" altLang="en-US" sz="3200"/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635" y="3865245"/>
            <a:ext cx="6858635" cy="29933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8" name="图片 27" descr="QQ图片2023101822345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316470" y="254000"/>
            <a:ext cx="1676400" cy="1678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10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2" dur="100" accel="50000" autoRev="1" tmFilter="0, 0; .33333, 1; 1, 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bldLvl="0" animBg="1"/>
      <p:bldP spid="2" grpId="0" bldLvl="0" animBg="1"/>
      <p:bldP spid="5" grpId="0" bldLvl="0" animBg="1"/>
      <p:bldP spid="6" grpId="0" bldLvl="0" animBg="1"/>
      <p:bldP spid="4" grpId="1" animBg="1"/>
      <p:bldP spid="2" grpId="1" animBg="1"/>
      <p:bldP spid="5" grpId="1" animBg="1"/>
      <p:bldP spid="6" grpId="1" animBg="1"/>
      <p:bldP spid="2" grpId="2" bldLvl="0" animBg="1"/>
      <p:bldP spid="4" grpId="2" animBg="1"/>
      <p:bldP spid="6" grpId="2" animBg="1"/>
      <p:bldP spid="5" grpId="2" animBg="1"/>
      <p:bldP spid="18" grpId="0" bldLvl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896" t="11232" r="10260" b="6641"/>
          <a:stretch>
            <a:fillRect/>
          </a:stretch>
        </p:blipFill>
        <p:spPr>
          <a:xfrm rot="2520000">
            <a:off x="3575050" y="107315"/>
            <a:ext cx="1994535" cy="2010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1296"/>
          <a:stretch>
            <a:fillRect/>
          </a:stretch>
        </p:blipFill>
        <p:spPr>
          <a:xfrm>
            <a:off x="3876675" y="3783965"/>
            <a:ext cx="1390650" cy="212915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 rot="16200000">
            <a:off x="4479290" y="5040630"/>
            <a:ext cx="308610" cy="1869440"/>
            <a:chOff x="4975" y="1083"/>
            <a:chExt cx="486" cy="2944"/>
          </a:xfrm>
        </p:grpSpPr>
        <p:cxnSp>
          <p:nvCxnSpPr>
            <p:cNvPr id="2" name="直接连接符 1"/>
            <p:cNvCxnSpPr/>
            <p:nvPr>
              <p:custDataLst>
                <p:tags r:id="rId5"/>
              </p:custDataLst>
            </p:nvPr>
          </p:nvCxnSpPr>
          <p:spPr>
            <a:xfrm>
              <a:off x="5461" y="1083"/>
              <a:ext cx="0" cy="275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6"/>
              </p:custDataLst>
            </p:nvPr>
          </p:nvCxnSpPr>
          <p:spPr>
            <a:xfrm flipH="1">
              <a:off x="4975" y="119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7"/>
              </p:custDataLst>
            </p:nvPr>
          </p:nvCxnSpPr>
          <p:spPr>
            <a:xfrm flipH="1">
              <a:off x="4975" y="1667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8"/>
              </p:custDataLst>
            </p:nvPr>
          </p:nvCxnSpPr>
          <p:spPr>
            <a:xfrm flipH="1">
              <a:off x="4975" y="2139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9"/>
              </p:custDataLst>
            </p:nvPr>
          </p:nvCxnSpPr>
          <p:spPr>
            <a:xfrm flipH="1">
              <a:off x="4975" y="2611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0"/>
              </p:custDataLst>
            </p:nvPr>
          </p:nvCxnSpPr>
          <p:spPr>
            <a:xfrm flipH="1">
              <a:off x="4975" y="3083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1"/>
              </p:custDataLst>
            </p:nvPr>
          </p:nvCxnSpPr>
          <p:spPr>
            <a:xfrm flipH="1">
              <a:off x="4975" y="355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896" t="11232" r="10260" b="6641"/>
          <a:stretch>
            <a:fillRect/>
          </a:stretch>
        </p:blipFill>
        <p:spPr>
          <a:xfrm rot="2520000">
            <a:off x="3575050" y="1784985"/>
            <a:ext cx="1994535" cy="2010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1296"/>
          <a:stretch>
            <a:fillRect/>
          </a:stretch>
        </p:blipFill>
        <p:spPr>
          <a:xfrm>
            <a:off x="3876675" y="3775710"/>
            <a:ext cx="1390650" cy="212915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 rot="16200000">
            <a:off x="4479290" y="5040630"/>
            <a:ext cx="308610" cy="1869440"/>
            <a:chOff x="4975" y="1083"/>
            <a:chExt cx="486" cy="2944"/>
          </a:xfrm>
        </p:grpSpPr>
        <p:cxnSp>
          <p:nvCxnSpPr>
            <p:cNvPr id="2" name="直接连接符 1"/>
            <p:cNvCxnSpPr/>
            <p:nvPr>
              <p:custDataLst>
                <p:tags r:id="rId5"/>
              </p:custDataLst>
            </p:nvPr>
          </p:nvCxnSpPr>
          <p:spPr>
            <a:xfrm>
              <a:off x="5461" y="1083"/>
              <a:ext cx="0" cy="275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6"/>
              </p:custDataLst>
            </p:nvPr>
          </p:nvCxnSpPr>
          <p:spPr>
            <a:xfrm flipH="1">
              <a:off x="4975" y="119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7"/>
              </p:custDataLst>
            </p:nvPr>
          </p:nvCxnSpPr>
          <p:spPr>
            <a:xfrm flipH="1">
              <a:off x="4975" y="1667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8"/>
              </p:custDataLst>
            </p:nvPr>
          </p:nvCxnSpPr>
          <p:spPr>
            <a:xfrm flipH="1">
              <a:off x="4975" y="2139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9"/>
              </p:custDataLst>
            </p:nvPr>
          </p:nvCxnSpPr>
          <p:spPr>
            <a:xfrm flipH="1">
              <a:off x="4975" y="2611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0"/>
              </p:custDataLst>
            </p:nvPr>
          </p:nvCxnSpPr>
          <p:spPr>
            <a:xfrm flipH="1">
              <a:off x="4975" y="3083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1"/>
              </p:custDataLst>
            </p:nvPr>
          </p:nvCxnSpPr>
          <p:spPr>
            <a:xfrm flipH="1">
              <a:off x="4975" y="355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896" t="11232" r="10260" b="6641"/>
          <a:stretch>
            <a:fillRect/>
          </a:stretch>
        </p:blipFill>
        <p:spPr>
          <a:xfrm rot="2520000">
            <a:off x="3575050" y="2691765"/>
            <a:ext cx="1994535" cy="2010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1296"/>
          <a:stretch>
            <a:fillRect/>
          </a:stretch>
        </p:blipFill>
        <p:spPr>
          <a:xfrm>
            <a:off x="3876675" y="4719955"/>
            <a:ext cx="1390650" cy="110109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 rot="16200000">
            <a:off x="4479290" y="5040630"/>
            <a:ext cx="308610" cy="1869440"/>
            <a:chOff x="4975" y="1083"/>
            <a:chExt cx="486" cy="2944"/>
          </a:xfrm>
        </p:grpSpPr>
        <p:cxnSp>
          <p:nvCxnSpPr>
            <p:cNvPr id="2" name="直接连接符 1"/>
            <p:cNvCxnSpPr/>
            <p:nvPr>
              <p:custDataLst>
                <p:tags r:id="rId5"/>
              </p:custDataLst>
            </p:nvPr>
          </p:nvCxnSpPr>
          <p:spPr>
            <a:xfrm>
              <a:off x="5461" y="1083"/>
              <a:ext cx="0" cy="275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6"/>
              </p:custDataLst>
            </p:nvPr>
          </p:nvCxnSpPr>
          <p:spPr>
            <a:xfrm flipH="1">
              <a:off x="4975" y="119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7"/>
              </p:custDataLst>
            </p:nvPr>
          </p:nvCxnSpPr>
          <p:spPr>
            <a:xfrm flipH="1">
              <a:off x="4975" y="1667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8"/>
              </p:custDataLst>
            </p:nvPr>
          </p:nvCxnSpPr>
          <p:spPr>
            <a:xfrm flipH="1">
              <a:off x="4975" y="2139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9"/>
              </p:custDataLst>
            </p:nvPr>
          </p:nvCxnSpPr>
          <p:spPr>
            <a:xfrm flipH="1">
              <a:off x="4975" y="2611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0"/>
              </p:custDataLst>
            </p:nvPr>
          </p:nvCxnSpPr>
          <p:spPr>
            <a:xfrm flipH="1">
              <a:off x="4975" y="3083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1"/>
              </p:custDataLst>
            </p:nvPr>
          </p:nvCxnSpPr>
          <p:spPr>
            <a:xfrm flipH="1">
              <a:off x="4975" y="355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 rot="19080000">
            <a:off x="4148455" y="3750945"/>
            <a:ext cx="8547100" cy="3391535"/>
            <a:chOff x="444" y="3933"/>
            <a:chExt cx="13460" cy="5341"/>
          </a:xfrm>
        </p:grpSpPr>
        <p:cxnSp>
          <p:nvCxnSpPr>
            <p:cNvPr id="6" name="直接连接符 5"/>
            <p:cNvCxnSpPr/>
            <p:nvPr>
              <p:custDataLst>
                <p:tags r:id="rId12"/>
              </p:custDataLst>
            </p:nvPr>
          </p:nvCxnSpPr>
          <p:spPr>
            <a:xfrm>
              <a:off x="444" y="9274"/>
              <a:ext cx="10035" cy="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弧形 7"/>
            <p:cNvSpPr/>
            <p:nvPr>
              <p:custDataLst>
                <p:tags r:id="rId13"/>
              </p:custDataLst>
            </p:nvPr>
          </p:nvSpPr>
          <p:spPr>
            <a:xfrm>
              <a:off x="7200" y="3933"/>
              <a:ext cx="6704" cy="5341"/>
            </a:xfrm>
            <a:prstGeom prst="arc">
              <a:avLst>
                <a:gd name="adj1" fmla="val 1373892"/>
                <a:gd name="adj2" fmla="val 5471674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400175" y="-2164080"/>
            <a:ext cx="1473835" cy="1838325"/>
            <a:chOff x="4756" y="2588"/>
            <a:chExt cx="2321" cy="2895"/>
          </a:xfrm>
        </p:grpSpPr>
        <p:sp>
          <p:nvSpPr>
            <p:cNvPr id="21" name="椭圆 20"/>
            <p:cNvSpPr/>
            <p:nvPr>
              <p:custDataLst>
                <p:tags r:id="rId14"/>
              </p:custDataLst>
            </p:nvPr>
          </p:nvSpPr>
          <p:spPr>
            <a:xfrm>
              <a:off x="475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>
              <p:custDataLst>
                <p:tags r:id="rId15"/>
              </p:custDataLst>
            </p:nvPr>
          </p:nvSpPr>
          <p:spPr>
            <a:xfrm>
              <a:off x="604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>
              <p:custDataLst>
                <p:tags r:id="rId16"/>
              </p:custDataLst>
            </p:nvPr>
          </p:nvSpPr>
          <p:spPr>
            <a:xfrm>
              <a:off x="4756" y="2588"/>
              <a:ext cx="2312" cy="1031"/>
            </a:xfrm>
            <a:prstGeom prst="rect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11"/>
            </p:custDataLst>
          </p:nvPr>
        </p:nvSpPr>
        <p:spPr>
          <a:xfrm>
            <a:off x="0" y="258445"/>
            <a:ext cx="2671445" cy="1325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0" y="258445"/>
            <a:ext cx="485775" cy="13258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回顾</a:t>
            </a:r>
            <a:endParaRPr lang="zh-CN" altLang="en-US" sz="4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69695" y="1825625"/>
            <a:ext cx="7002780" cy="4351655"/>
          </a:xfrm>
        </p:spPr>
        <p:txBody>
          <a:bodyPr>
            <a:normAutofit lnSpcReduction="10000"/>
          </a:bodyPr>
          <a:p>
            <a:pPr marL="0" indent="0">
              <a:lnSpc>
                <a:spcPct val="100000"/>
              </a:lnSpc>
              <a:buNone/>
            </a:pPr>
            <a:r>
              <a:rPr lang="en-US" altLang="x-none" sz="2800"/>
              <a:t>    </a:t>
            </a:r>
            <a:r>
              <a:rPr lang="zh-CN" altLang="en-US" sz="2800" b="1"/>
              <a:t>动能</a:t>
            </a:r>
            <a:endParaRPr lang="x-none" altLang="zh-CN" sz="2800" b="1"/>
          </a:p>
          <a:p>
            <a:pPr marL="0" indent="0">
              <a:lnSpc>
                <a:spcPct val="100000"/>
              </a:lnSpc>
              <a:buNone/>
            </a:pPr>
            <a:r>
              <a:rPr lang="x-none" altLang="zh-CN" sz="2800"/>
              <a:t>物体由于</a:t>
            </a:r>
            <a:r>
              <a:rPr lang="x-none" altLang="zh-CN" sz="2800">
                <a:solidFill>
                  <a:srgbClr val="FF0000"/>
                </a:solidFill>
              </a:rPr>
              <a:t>运动</a:t>
            </a:r>
            <a:r>
              <a:rPr lang="x-none" altLang="zh-CN" sz="2800"/>
              <a:t>而具有的能。物体</a:t>
            </a:r>
            <a:r>
              <a:rPr lang="x-none" altLang="zh-CN" sz="2800">
                <a:solidFill>
                  <a:srgbClr val="FF0000"/>
                </a:solidFill>
              </a:rPr>
              <a:t>动能</a:t>
            </a:r>
            <a:r>
              <a:rPr lang="x-none" altLang="zh-CN" sz="2800"/>
              <a:t>的大小跟</a:t>
            </a:r>
            <a:r>
              <a:rPr lang="x-none" altLang="zh-CN" sz="2800">
                <a:solidFill>
                  <a:srgbClr val="FF0000"/>
                </a:solidFill>
              </a:rPr>
              <a:t>速度</a:t>
            </a:r>
            <a:r>
              <a:rPr lang="x-none" altLang="zh-CN" sz="2800"/>
              <a:t>、</a:t>
            </a:r>
            <a:r>
              <a:rPr lang="x-none" altLang="zh-CN" sz="2800">
                <a:solidFill>
                  <a:srgbClr val="FF0000"/>
                </a:solidFill>
              </a:rPr>
              <a:t>质量</a:t>
            </a:r>
            <a:r>
              <a:rPr lang="x-none" altLang="zh-CN" sz="2800"/>
              <a:t>有关。</a:t>
            </a:r>
            <a:endParaRPr lang="x-none" altLang="zh-CN" sz="280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>
                <a:sym typeface="+mn-ea"/>
              </a:rPr>
              <a:t>    </a:t>
            </a:r>
            <a:r>
              <a:rPr lang="zh-CN" altLang="x-none" sz="2800" b="1">
                <a:sym typeface="+mn-ea"/>
              </a:rPr>
              <a:t>重力</a:t>
            </a:r>
            <a:r>
              <a:rPr lang="x-none" altLang="zh-CN" sz="2800" b="1">
                <a:sym typeface="+mn-ea"/>
              </a:rPr>
              <a:t>势能</a:t>
            </a:r>
            <a:endParaRPr lang="x-none" altLang="zh-CN" sz="2800" b="1"/>
          </a:p>
          <a:p>
            <a:pPr marL="0" indent="0">
              <a:lnSpc>
                <a:spcPct val="100000"/>
              </a:lnSpc>
              <a:buNone/>
            </a:pPr>
            <a:r>
              <a:rPr lang="x-none" altLang="zh-CN" sz="2800"/>
              <a:t>物体由于</a:t>
            </a:r>
            <a:r>
              <a:rPr lang="x-none" altLang="zh-CN" sz="2800">
                <a:solidFill>
                  <a:srgbClr val="FF0000"/>
                </a:solidFill>
              </a:rPr>
              <a:t>受到重力</a:t>
            </a:r>
            <a:r>
              <a:rPr lang="x-none" altLang="zh-CN" sz="2800">
                <a:solidFill>
                  <a:schemeClr val="tx1">
                    <a:lumMod val="75000"/>
                    <a:lumOff val="25000"/>
                  </a:schemeClr>
                </a:solidFill>
              </a:rPr>
              <a:t>并处在一定</a:t>
            </a:r>
            <a:r>
              <a:rPr lang="x-none" altLang="zh-CN" sz="2800">
                <a:solidFill>
                  <a:srgbClr val="FF0000"/>
                </a:solidFill>
              </a:rPr>
              <a:t>高度</a:t>
            </a:r>
            <a:r>
              <a:rPr lang="x-none" altLang="zh-CN" sz="2800">
                <a:solidFill>
                  <a:schemeClr val="tx1">
                    <a:lumMod val="75000"/>
                    <a:lumOff val="25000"/>
                  </a:schemeClr>
                </a:solidFill>
              </a:rPr>
              <a:t>时</a:t>
            </a:r>
            <a:r>
              <a:rPr lang="x-none" altLang="zh-CN" sz="2800"/>
              <a:t>所具有的能。</a:t>
            </a:r>
            <a:r>
              <a:rPr lang="x-none" altLang="zh-CN" sz="2800">
                <a:solidFill>
                  <a:srgbClr val="FF0000"/>
                </a:solidFill>
              </a:rPr>
              <a:t>重力势能</a:t>
            </a:r>
            <a:r>
              <a:rPr lang="x-none" altLang="zh-CN" sz="2800"/>
              <a:t>的大小跟</a:t>
            </a:r>
            <a:r>
              <a:rPr lang="x-none" altLang="zh-CN" sz="2800">
                <a:solidFill>
                  <a:srgbClr val="FF0000"/>
                </a:solidFill>
              </a:rPr>
              <a:t>高度</a:t>
            </a:r>
            <a:r>
              <a:rPr lang="x-none" altLang="zh-CN" sz="2800"/>
              <a:t>、</a:t>
            </a:r>
            <a:r>
              <a:rPr lang="x-none" altLang="zh-CN" sz="2800">
                <a:solidFill>
                  <a:srgbClr val="FF0000"/>
                </a:solidFill>
              </a:rPr>
              <a:t>质量</a:t>
            </a:r>
            <a:r>
              <a:rPr lang="x-none" altLang="zh-CN" sz="2800"/>
              <a:t>有关。</a:t>
            </a:r>
            <a:endParaRPr lang="x-none" altLang="zh-CN" sz="2800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800">
                <a:sym typeface="+mn-ea"/>
              </a:rPr>
              <a:t>   </a:t>
            </a:r>
            <a:r>
              <a:rPr lang="en-US" altLang="zh-CN" sz="2800" b="1">
                <a:sym typeface="+mn-ea"/>
              </a:rPr>
              <a:t> </a:t>
            </a:r>
            <a:r>
              <a:rPr lang="zh-CN" altLang="x-none" sz="2800" b="1">
                <a:sym typeface="+mn-ea"/>
              </a:rPr>
              <a:t>弹性</a:t>
            </a:r>
            <a:r>
              <a:rPr lang="x-none" altLang="zh-CN" sz="2800" b="1">
                <a:sym typeface="+mn-ea"/>
              </a:rPr>
              <a:t>势能</a:t>
            </a:r>
            <a:endParaRPr lang="x-none" altLang="zh-CN" sz="2800" b="1"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zh-CN" sz="2800"/>
              <a:t>物体由于</a:t>
            </a:r>
            <a:r>
              <a:rPr lang="x-none" altLang="zh-CN" sz="2800">
                <a:solidFill>
                  <a:srgbClr val="FF0000"/>
                </a:solidFill>
              </a:rPr>
              <a:t>发生弹性形变</a:t>
            </a:r>
            <a:r>
              <a:rPr lang="x-none" altLang="zh-CN" sz="2800"/>
              <a:t>而所具有的能。</a:t>
            </a:r>
            <a:r>
              <a:rPr lang="x-none" altLang="zh-CN" sz="2800">
                <a:solidFill>
                  <a:srgbClr val="FF0000"/>
                </a:solidFill>
              </a:rPr>
              <a:t>弹性势能</a:t>
            </a:r>
            <a:r>
              <a:rPr lang="x-none" altLang="zh-CN" sz="2800"/>
              <a:t>的大小跟</a:t>
            </a:r>
            <a:r>
              <a:rPr lang="x-none" altLang="zh-CN" sz="2800">
                <a:solidFill>
                  <a:srgbClr val="FF0000"/>
                </a:solidFill>
              </a:rPr>
              <a:t>形变</a:t>
            </a:r>
            <a:r>
              <a:rPr lang="x-none" altLang="zh-CN" sz="2800"/>
              <a:t>大小有关。</a:t>
            </a:r>
            <a:endParaRPr lang="x-none" altLang="zh-CN" sz="2800"/>
          </a:p>
        </p:txBody>
      </p:sp>
      <p:sp>
        <p:nvSpPr>
          <p:cNvPr id="4" name="左大括号 3"/>
          <p:cNvSpPr/>
          <p:nvPr/>
        </p:nvSpPr>
        <p:spPr>
          <a:xfrm>
            <a:off x="965835" y="3248025"/>
            <a:ext cx="403860" cy="2806065"/>
          </a:xfrm>
          <a:prstGeom prst="leftBrace">
            <a:avLst>
              <a:gd name="adj1" fmla="val 63679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24460" y="4065905"/>
            <a:ext cx="675005" cy="11703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x-none" altLang="zh-CN" sz="3200">
                <a:sym typeface="+mn-ea"/>
              </a:rPr>
              <a:t>势能</a:t>
            </a:r>
            <a:endParaRPr lang="x-none" altLang="zh-CN" sz="32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4" grpId="0" animBg="1"/>
      <p:bldP spid="9" grpId="0"/>
      <p:bldP spid="4" grpId="1" animBg="1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1296"/>
          <a:stretch>
            <a:fillRect/>
          </a:stretch>
        </p:blipFill>
        <p:spPr>
          <a:xfrm rot="5400000">
            <a:off x="114300" y="4679950"/>
            <a:ext cx="1390650" cy="102679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81940" y="2497455"/>
            <a:ext cx="8547100" cy="3391535"/>
            <a:chOff x="444" y="3933"/>
            <a:chExt cx="13460" cy="5341"/>
          </a:xfrm>
        </p:grpSpPr>
        <p:cxnSp>
          <p:nvCxnSpPr>
            <p:cNvPr id="7" name="直接连接符 6"/>
            <p:cNvCxnSpPr/>
            <p:nvPr>
              <p:custDataLst>
                <p:tags r:id="rId3"/>
              </p:custDataLst>
            </p:nvPr>
          </p:nvCxnSpPr>
          <p:spPr>
            <a:xfrm>
              <a:off x="444" y="9274"/>
              <a:ext cx="10035" cy="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弧形 7"/>
            <p:cNvSpPr/>
            <p:nvPr>
              <p:custDataLst>
                <p:tags r:id="rId4"/>
              </p:custDataLst>
            </p:nvPr>
          </p:nvSpPr>
          <p:spPr>
            <a:xfrm>
              <a:off x="7200" y="3933"/>
              <a:ext cx="6704" cy="5341"/>
            </a:xfrm>
            <a:prstGeom prst="arc">
              <a:avLst>
                <a:gd name="adj1" fmla="val 1373892"/>
                <a:gd name="adj2" fmla="val 5471674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-12065" y="4141470"/>
            <a:ext cx="308610" cy="1869440"/>
            <a:chOff x="4975" y="1083"/>
            <a:chExt cx="486" cy="2944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461" y="1083"/>
              <a:ext cx="0" cy="275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 flipH="1">
              <a:off x="4975" y="119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 flipH="1">
              <a:off x="4975" y="1667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7"/>
              </p:custDataLst>
            </p:nvPr>
          </p:nvCxnSpPr>
          <p:spPr>
            <a:xfrm flipH="1">
              <a:off x="4975" y="2139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8"/>
              </p:custDataLst>
            </p:nvPr>
          </p:nvCxnSpPr>
          <p:spPr>
            <a:xfrm flipH="1">
              <a:off x="4975" y="2611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9"/>
              </p:custDataLst>
            </p:nvPr>
          </p:nvCxnSpPr>
          <p:spPr>
            <a:xfrm flipH="1">
              <a:off x="4975" y="3083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0"/>
              </p:custDataLst>
            </p:nvPr>
          </p:nvCxnSpPr>
          <p:spPr>
            <a:xfrm flipH="1">
              <a:off x="4975" y="355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1400175" y="4480560"/>
            <a:ext cx="1473200" cy="1308735"/>
            <a:chOff x="4756" y="3421"/>
            <a:chExt cx="2320" cy="2061"/>
          </a:xfrm>
        </p:grpSpPr>
        <p:sp>
          <p:nvSpPr>
            <p:cNvPr id="21" name="椭圆 20"/>
            <p:cNvSpPr/>
            <p:nvPr>
              <p:custDataLst>
                <p:tags r:id="rId11"/>
              </p:custDataLst>
            </p:nvPr>
          </p:nvSpPr>
          <p:spPr>
            <a:xfrm>
              <a:off x="475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>
              <p:custDataLst>
                <p:tags r:id="rId12"/>
              </p:custDataLst>
            </p:nvPr>
          </p:nvSpPr>
          <p:spPr>
            <a:xfrm>
              <a:off x="604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>
              <p:custDataLst>
                <p:tags r:id="rId13"/>
              </p:custDataLst>
            </p:nvPr>
          </p:nvSpPr>
          <p:spPr>
            <a:xfrm>
              <a:off x="4756" y="3421"/>
              <a:ext cx="2312" cy="1031"/>
            </a:xfrm>
            <a:prstGeom prst="rect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1296"/>
          <a:stretch>
            <a:fillRect/>
          </a:stretch>
        </p:blipFill>
        <p:spPr>
          <a:xfrm rot="5400000">
            <a:off x="665480" y="4128770"/>
            <a:ext cx="1390650" cy="21291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81940" y="2497455"/>
            <a:ext cx="8547100" cy="3391535"/>
            <a:chOff x="444" y="3933"/>
            <a:chExt cx="13460" cy="5341"/>
          </a:xfrm>
        </p:grpSpPr>
        <p:cxnSp>
          <p:nvCxnSpPr>
            <p:cNvPr id="7" name="直接连接符 6"/>
            <p:cNvCxnSpPr/>
            <p:nvPr>
              <p:custDataLst>
                <p:tags r:id="rId3"/>
              </p:custDataLst>
            </p:nvPr>
          </p:nvCxnSpPr>
          <p:spPr>
            <a:xfrm>
              <a:off x="444" y="9274"/>
              <a:ext cx="10035" cy="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弧形 7"/>
            <p:cNvSpPr/>
            <p:nvPr>
              <p:custDataLst>
                <p:tags r:id="rId4"/>
              </p:custDataLst>
            </p:nvPr>
          </p:nvSpPr>
          <p:spPr>
            <a:xfrm>
              <a:off x="7200" y="3933"/>
              <a:ext cx="6704" cy="5341"/>
            </a:xfrm>
            <a:prstGeom prst="arc">
              <a:avLst>
                <a:gd name="adj1" fmla="val 1373892"/>
                <a:gd name="adj2" fmla="val 5471674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-12065" y="4141470"/>
            <a:ext cx="308610" cy="1869440"/>
            <a:chOff x="4975" y="1083"/>
            <a:chExt cx="486" cy="2944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461" y="1083"/>
              <a:ext cx="0" cy="275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 flipH="1">
              <a:off x="4975" y="119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 flipH="1">
              <a:off x="4975" y="1667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7"/>
              </p:custDataLst>
            </p:nvPr>
          </p:nvCxnSpPr>
          <p:spPr>
            <a:xfrm flipH="1">
              <a:off x="4975" y="2139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8"/>
              </p:custDataLst>
            </p:nvPr>
          </p:nvCxnSpPr>
          <p:spPr>
            <a:xfrm flipH="1">
              <a:off x="4975" y="2611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9"/>
              </p:custDataLst>
            </p:nvPr>
          </p:nvCxnSpPr>
          <p:spPr>
            <a:xfrm flipH="1">
              <a:off x="4975" y="3083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0"/>
              </p:custDataLst>
            </p:nvPr>
          </p:nvCxnSpPr>
          <p:spPr>
            <a:xfrm flipH="1">
              <a:off x="4975" y="355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2486025" y="4480560"/>
            <a:ext cx="1473200" cy="1308735"/>
            <a:chOff x="4756" y="3421"/>
            <a:chExt cx="2320" cy="2061"/>
          </a:xfrm>
        </p:grpSpPr>
        <p:sp>
          <p:nvSpPr>
            <p:cNvPr id="21" name="椭圆 20"/>
            <p:cNvSpPr/>
            <p:nvPr>
              <p:custDataLst>
                <p:tags r:id="rId11"/>
              </p:custDataLst>
            </p:nvPr>
          </p:nvSpPr>
          <p:spPr>
            <a:xfrm>
              <a:off x="475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>
              <p:custDataLst>
                <p:tags r:id="rId12"/>
              </p:custDataLst>
            </p:nvPr>
          </p:nvSpPr>
          <p:spPr>
            <a:xfrm>
              <a:off x="604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>
              <p:custDataLst>
                <p:tags r:id="rId13"/>
              </p:custDataLst>
            </p:nvPr>
          </p:nvSpPr>
          <p:spPr>
            <a:xfrm>
              <a:off x="4756" y="3421"/>
              <a:ext cx="2312" cy="1031"/>
            </a:xfrm>
            <a:prstGeom prst="rect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1296"/>
          <a:stretch>
            <a:fillRect/>
          </a:stretch>
        </p:blipFill>
        <p:spPr>
          <a:xfrm rot="5400000">
            <a:off x="665480" y="4128770"/>
            <a:ext cx="1390650" cy="212915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81940" y="2497455"/>
            <a:ext cx="8547100" cy="3391535"/>
            <a:chOff x="444" y="3933"/>
            <a:chExt cx="13460" cy="5341"/>
          </a:xfrm>
        </p:grpSpPr>
        <p:cxnSp>
          <p:nvCxnSpPr>
            <p:cNvPr id="7" name="直接连接符 6"/>
            <p:cNvCxnSpPr/>
            <p:nvPr>
              <p:custDataLst>
                <p:tags r:id="rId3"/>
              </p:custDataLst>
            </p:nvPr>
          </p:nvCxnSpPr>
          <p:spPr>
            <a:xfrm>
              <a:off x="444" y="9274"/>
              <a:ext cx="10035" cy="0"/>
            </a:xfrm>
            <a:prstGeom prst="line">
              <a:avLst/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弧形 7"/>
            <p:cNvSpPr/>
            <p:nvPr>
              <p:custDataLst>
                <p:tags r:id="rId4"/>
              </p:custDataLst>
            </p:nvPr>
          </p:nvSpPr>
          <p:spPr>
            <a:xfrm>
              <a:off x="7200" y="3933"/>
              <a:ext cx="6704" cy="5341"/>
            </a:xfrm>
            <a:prstGeom prst="arc">
              <a:avLst>
                <a:gd name="adj1" fmla="val 1373892"/>
                <a:gd name="adj2" fmla="val 5471674"/>
              </a:avLst>
            </a:prstGeom>
            <a:ln w="31750" cap="rnd">
              <a:solidFill>
                <a:schemeClr val="tx1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-12065" y="4141470"/>
            <a:ext cx="308610" cy="1869440"/>
            <a:chOff x="4975" y="1083"/>
            <a:chExt cx="486" cy="2944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461" y="1083"/>
              <a:ext cx="0" cy="275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 flipH="1">
              <a:off x="4975" y="119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 flipH="1">
              <a:off x="4975" y="1667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7"/>
              </p:custDataLst>
            </p:nvPr>
          </p:nvCxnSpPr>
          <p:spPr>
            <a:xfrm flipH="1">
              <a:off x="4975" y="2139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8"/>
              </p:custDataLst>
            </p:nvPr>
          </p:nvCxnSpPr>
          <p:spPr>
            <a:xfrm flipH="1">
              <a:off x="4975" y="2611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9"/>
              </p:custDataLst>
            </p:nvPr>
          </p:nvCxnSpPr>
          <p:spPr>
            <a:xfrm flipH="1">
              <a:off x="4975" y="3083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0"/>
              </p:custDataLst>
            </p:nvPr>
          </p:nvCxnSpPr>
          <p:spPr>
            <a:xfrm flipH="1">
              <a:off x="4975" y="3555"/>
              <a:ext cx="486" cy="47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 rot="19320000">
            <a:off x="6901180" y="4220845"/>
            <a:ext cx="1473200" cy="1308735"/>
            <a:chOff x="4756" y="3421"/>
            <a:chExt cx="2320" cy="2061"/>
          </a:xfrm>
        </p:grpSpPr>
        <p:sp>
          <p:nvSpPr>
            <p:cNvPr id="6" name="椭圆 5"/>
            <p:cNvSpPr/>
            <p:nvPr>
              <p:custDataLst>
                <p:tags r:id="rId11"/>
              </p:custDataLst>
            </p:nvPr>
          </p:nvSpPr>
          <p:spPr>
            <a:xfrm>
              <a:off x="475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>
              <p:custDataLst>
                <p:tags r:id="rId12"/>
              </p:custDataLst>
            </p:nvPr>
          </p:nvSpPr>
          <p:spPr>
            <a:xfrm>
              <a:off x="6046" y="4452"/>
              <a:ext cx="1031" cy="1031"/>
            </a:xfrm>
            <a:prstGeom prst="ellipse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13"/>
              </p:custDataLst>
            </p:nvPr>
          </p:nvSpPr>
          <p:spPr>
            <a:xfrm>
              <a:off x="4756" y="3421"/>
              <a:ext cx="2312" cy="1031"/>
            </a:xfrm>
            <a:prstGeom prst="rect">
              <a:avLst/>
            </a:prstGeom>
            <a:ln w="127000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选择题</a:t>
            </a:r>
            <a:endParaRPr lang="zh-CN" altLang="en-US" sz="4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825625"/>
            <a:ext cx="6630670" cy="4351655"/>
          </a:xfrm>
        </p:spPr>
        <p:txBody>
          <a:bodyPr>
            <a:normAutofit/>
          </a:bodyPr>
          <a:p>
            <a:pPr marL="514350" indent="-514350">
              <a:lnSpc>
                <a:spcPct val="100000"/>
              </a:lnSpc>
              <a:buFont typeface="+mj-lt"/>
              <a:buAutoNum type="arabicPeriod" startAt="5"/>
            </a:pPr>
            <a:r>
              <a:rPr lang="zh-CN" altLang="en-US" sz="2800"/>
              <a:t>如图所示，某同学将一支圆珠笔摁在桌面上，松手后发现圆珠笔竖直向上跳起。珠笔从松手到上升到最高点的过程中，有关能量转化过程，以下说法正确的是（</a:t>
            </a:r>
            <a:r>
              <a:rPr lang="en-US" altLang="zh-CN" sz="2800"/>
              <a:t>    </a:t>
            </a:r>
            <a:r>
              <a:rPr lang="zh-CN" altLang="en-US" sz="2800"/>
              <a:t>）</a:t>
            </a:r>
            <a:br>
              <a:rPr lang="zh-CN" altLang="en-US" sz="2800"/>
            </a:br>
            <a:r>
              <a:rPr lang="zh-CN" altLang="en-US" sz="2800"/>
              <a:t>A</a:t>
            </a:r>
            <a:r>
              <a:rPr lang="en-US" altLang="zh-CN" sz="2800"/>
              <a:t>.</a:t>
            </a:r>
            <a:r>
              <a:rPr lang="zh-CN" altLang="en-US" sz="2800"/>
              <a:t>动能</a:t>
            </a:r>
            <a:r>
              <a:rPr lang="en-US" altLang="zh-CN" sz="2800"/>
              <a:t>———&gt;</a:t>
            </a:r>
            <a:r>
              <a:rPr lang="zh-CN" altLang="en-US" sz="2800"/>
              <a:t>重力势能</a:t>
            </a:r>
            <a:r>
              <a:rPr lang="en-US" altLang="zh-CN" sz="2800"/>
              <a:t>—&gt;</a:t>
            </a:r>
            <a:r>
              <a:rPr lang="zh-CN" altLang="en-US" sz="2800"/>
              <a:t>弹性势能</a:t>
            </a:r>
            <a:br>
              <a:rPr lang="zh-CN" altLang="en-US" sz="2800"/>
            </a:br>
            <a:r>
              <a:rPr lang="en-US" altLang="zh-CN" sz="2800"/>
              <a:t>B.</a:t>
            </a:r>
            <a:r>
              <a:rPr lang="zh-CN" altLang="en-US" sz="2800"/>
              <a:t>重力势能</a:t>
            </a:r>
            <a:r>
              <a:rPr lang="en-US" altLang="zh-CN" sz="2800"/>
              <a:t>—&gt;</a:t>
            </a:r>
            <a:r>
              <a:rPr lang="zh-CN" altLang="en-US" sz="2800"/>
              <a:t>动能</a:t>
            </a:r>
            <a:r>
              <a:rPr lang="en-US" altLang="zh-CN" sz="2800"/>
              <a:t>———&gt;</a:t>
            </a:r>
            <a:r>
              <a:rPr lang="zh-CN" altLang="en-US" sz="2800"/>
              <a:t>弹性势能</a:t>
            </a:r>
            <a:br>
              <a:rPr lang="zh-CN" altLang="en-US" sz="2800"/>
            </a:br>
            <a:r>
              <a:rPr lang="zh-CN" altLang="en-US" sz="2800"/>
              <a:t>C</a:t>
            </a:r>
            <a:r>
              <a:rPr lang="en-US" altLang="zh-CN" sz="2800"/>
              <a:t>.</a:t>
            </a:r>
            <a:r>
              <a:rPr lang="zh-CN" altLang="en-US" sz="2800"/>
              <a:t>弹性势能</a:t>
            </a:r>
            <a:r>
              <a:rPr lang="en-US" altLang="zh-CN" sz="2800"/>
              <a:t>—&gt;</a:t>
            </a:r>
            <a:r>
              <a:rPr lang="zh-CN" altLang="en-US" sz="2800"/>
              <a:t>重力势能</a:t>
            </a:r>
            <a:r>
              <a:rPr lang="en-US" altLang="zh-CN" sz="2800"/>
              <a:t>—&gt;</a:t>
            </a:r>
            <a:r>
              <a:rPr lang="zh-CN" altLang="en-US" sz="2800"/>
              <a:t>动能</a:t>
            </a:r>
            <a:br>
              <a:rPr lang="zh-CN" altLang="en-US" sz="2800"/>
            </a:br>
            <a:r>
              <a:rPr lang="zh-CN" altLang="en-US" sz="2800"/>
              <a:t>D</a:t>
            </a:r>
            <a:r>
              <a:rPr lang="en-US" altLang="zh-CN" sz="2800"/>
              <a:t>.</a:t>
            </a:r>
            <a:r>
              <a:rPr lang="zh-CN" altLang="en-US" sz="2800"/>
              <a:t>弹性势能</a:t>
            </a:r>
            <a:r>
              <a:rPr lang="en-US" altLang="zh-CN" sz="2800"/>
              <a:t>—&gt;</a:t>
            </a:r>
            <a:r>
              <a:rPr lang="zh-CN" altLang="en-US" sz="2800"/>
              <a:t>动能</a:t>
            </a:r>
            <a:r>
              <a:rPr lang="en-US" altLang="zh-CN" sz="2800"/>
              <a:t>———&gt;</a:t>
            </a:r>
            <a:r>
              <a:rPr lang="zh-CN" altLang="en-US" sz="2800"/>
              <a:t>重力势能</a:t>
            </a:r>
            <a:endParaRPr lang="zh-CN" altLang="en-US" sz="2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6445" y="1825625"/>
            <a:ext cx="1729105" cy="3850005"/>
          </a:xfrm>
          <a:prstGeom prst="rect">
            <a:avLst/>
          </a:prstGeom>
        </p:spPr>
      </p:pic>
      <p:pic>
        <p:nvPicPr>
          <p:cNvPr id="5" name="图片 4" descr="UFD`H6YON}9F6II_5~W6NM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1950" y="5002530"/>
            <a:ext cx="869950" cy="883920"/>
          </a:xfrm>
          <a:prstGeom prst="rect">
            <a:avLst/>
          </a:prstGeom>
        </p:spPr>
      </p:pic>
      <p:pic>
        <p:nvPicPr>
          <p:cNvPr id="6" name="图片 5" descr="UFD`H6YON}9F6II_5~W6NM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93510" y="5002530"/>
            <a:ext cx="869950" cy="88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61925"/>
            <a:ext cx="9144000" cy="6534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3" name="图片 10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967105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fontAlgn="auto">
              <a:lnSpc>
                <a:spcPct val="10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机械能守恒：</a:t>
            </a:r>
            <a:br>
              <a:rPr lang="zh-CN" altLang="en-US" sz="2800">
                <a:solidFill>
                  <a:srgbClr val="FF0000"/>
                </a:solidFill>
              </a:rPr>
            </a:br>
            <a:r>
              <a:rPr lang="zh-CN" altLang="en-US" sz="2800">
                <a:solidFill>
                  <a:srgbClr val="FF0000"/>
                </a:solidFill>
              </a:rPr>
              <a:t>在只有重力或弹力做功的物体系统内(或者不受其他外力的作用下），物体系统的动能和势能（包括重力势能和弹性势能）发生相互转化，但机械能的总能量保持不变。这个规律叫做机械能守恒定律。</a:t>
            </a:r>
            <a:endParaRPr lang="zh-CN" altLang="en-US" sz="2800">
              <a:solidFill>
                <a:srgbClr val="FF0000"/>
              </a:solidFill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4400" b="1">
                <a:solidFill>
                  <a:schemeClr val="tx1"/>
                </a:solidFill>
              </a:rPr>
              <a:t>下课，请老师指正</a:t>
            </a:r>
            <a:endParaRPr lang="zh-CN" altLang="en-US" sz="4400" b="1">
              <a:solidFill>
                <a:schemeClr val="tx1"/>
              </a:solidFill>
            </a:endParaRPr>
          </a:p>
        </p:txBody>
      </p:sp>
      <p:pic>
        <p:nvPicPr>
          <p:cNvPr id="5" name="图片 4" descr="F9{MY6FY48XA5D7YF(P]3C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9475" y="4000500"/>
            <a:ext cx="2413000" cy="2413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03425" y="604520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学习目标</a:t>
            </a:r>
            <a:endParaRPr lang="zh-CN" altLang="en-US" sz="4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3200"/>
              <a:t>了解机械能</a:t>
            </a:r>
            <a:endParaRPr lang="zh-CN" altLang="en-US" sz="3200"/>
          </a:p>
          <a:p>
            <a:r>
              <a:rPr lang="zh-CN" altLang="en-US" sz="3200">
                <a:solidFill>
                  <a:srgbClr val="FF0000"/>
                </a:solidFill>
              </a:rPr>
              <a:t>了解动能和势能的转化过程</a:t>
            </a:r>
            <a:endParaRPr lang="zh-CN" altLang="en-US" sz="3200">
              <a:solidFill>
                <a:srgbClr val="FF0000"/>
              </a:solidFill>
            </a:endParaRPr>
          </a:p>
          <a:p>
            <a:r>
              <a:rPr lang="zh-CN" altLang="en-US" sz="3200"/>
              <a:t>了解水能和风能在生活中的应用</a:t>
            </a:r>
            <a:endParaRPr lang="zh-CN" altLang="en-US" sz="3200"/>
          </a:p>
        </p:txBody>
      </p:sp>
      <p:pic>
        <p:nvPicPr>
          <p:cNvPr id="4" name="图片 3" descr="9_3T@~19P{~M)_0~LQ8MYJ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9790" y="3091180"/>
            <a:ext cx="1934210" cy="37668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4400"/>
              <a:t>机械能及其转化：</a:t>
            </a:r>
            <a:br>
              <a:rPr lang="zh-CN" altLang="en-US" sz="4400"/>
            </a:br>
            <a:r>
              <a:rPr lang="zh-CN" altLang="en-US" sz="4400" b="0"/>
              <a:t>下列物体具有动能还是势能？</a:t>
            </a:r>
            <a:endParaRPr lang="zh-CN" altLang="en-US" sz="4400" b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 sz="3200"/>
              <a:t>使用滑翔伞滑翔</a:t>
            </a:r>
            <a:endParaRPr lang="zh-CN" altLang="en-US" sz="320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3"/>
          </p:nvPr>
        </p:nvSpPr>
        <p:spPr/>
        <p:txBody>
          <a:bodyPr/>
          <a:p>
            <a:r>
              <a:rPr lang="zh-CN" altLang="en-US" sz="2800">
                <a:sym typeface="+mn-ea"/>
              </a:rPr>
              <a:t>使用风之翼滑翔</a:t>
            </a:r>
            <a:endParaRPr lang="zh-CN" altLang="en-US" sz="2800">
              <a:sym typeface="+mn-ea"/>
            </a:endParaRPr>
          </a:p>
        </p:txBody>
      </p:sp>
      <p:pic>
        <p:nvPicPr>
          <p:cNvPr id="10" name="内容占位符 9" descr="IMG_20231012_100040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4785360" y="2615565"/>
            <a:ext cx="3574415" cy="3574415"/>
          </a:xfrm>
          <a:prstGeom prst="rect">
            <a:avLst/>
          </a:prstGeom>
        </p:spPr>
      </p:pic>
      <p:pic>
        <p:nvPicPr>
          <p:cNvPr id="12" name="内容占位符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6605" y="2615565"/>
            <a:ext cx="3574415" cy="3574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785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01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1451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01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10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4199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273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89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89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4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1451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1881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03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04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4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87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8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4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7" grpId="2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4400">
                <a:sym typeface="+mn-ea"/>
              </a:rPr>
              <a:t>机械能及其转化：</a:t>
            </a:r>
            <a:br>
              <a:rPr lang="zh-CN" altLang="en-US" sz="4400">
                <a:sym typeface="+mn-ea"/>
              </a:rPr>
            </a:br>
            <a:r>
              <a:rPr lang="zh-CN" altLang="en-US" sz="4400">
                <a:sym typeface="+mn-ea"/>
              </a:rPr>
              <a:t>下列物体具有动能还是势能？</a:t>
            </a:r>
            <a:endParaRPr lang="zh-CN" altLang="en-US" sz="440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zh-CN" altLang="en-US" sz="3200"/>
              <a:t>拉弓射箭的运动员</a:t>
            </a:r>
            <a:endParaRPr lang="zh-CN" altLang="en-US" sz="320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p>
            <a:r>
              <a:rPr lang="zh-CN" altLang="en-US" sz="3200"/>
              <a:t>拉弩射箭的</a:t>
            </a:r>
            <a:r>
              <a:rPr lang="en-US" altLang="zh-CN" sz="3200"/>
              <a:t>Steve</a:t>
            </a:r>
            <a:endParaRPr lang="en-US" altLang="zh-CN" sz="3200"/>
          </a:p>
        </p:txBody>
      </p:sp>
      <p:pic>
        <p:nvPicPr>
          <p:cNvPr id="7" name="内容占位符 6" descr="IMG_20231012_101857"/>
          <p:cNvPicPr>
            <a:picLocks noChangeAspect="1"/>
          </p:cNvPicPr>
          <p:nvPr>
            <p:ph sz="quarter" idx="4"/>
          </p:nvPr>
        </p:nvPicPr>
        <p:blipFill>
          <a:blip r:embed="rId1"/>
          <a:stretch>
            <a:fillRect/>
          </a:stretch>
        </p:blipFill>
        <p:spPr>
          <a:xfrm>
            <a:off x="4785360" y="2615565"/>
            <a:ext cx="3574415" cy="3574415"/>
          </a:xfrm>
          <a:prstGeom prst="rect">
            <a:avLst/>
          </a:prstGeom>
        </p:spPr>
      </p:pic>
      <p:pic>
        <p:nvPicPr>
          <p:cNvPr id="9" name="内容占位符 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6605" y="2615565"/>
            <a:ext cx="3574415" cy="3574415"/>
          </a:xfrm>
          <a:prstGeom prst="rect">
            <a:avLst/>
          </a:prstGeom>
        </p:spPr>
      </p:pic>
      <p:pic>
        <p:nvPicPr>
          <p:cNvPr id="10" name="内容占位符 9" descr="IMG_20231012_1000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05290" y="2615565"/>
            <a:ext cx="3574415" cy="3574415"/>
          </a:xfrm>
          <a:prstGeom prst="rect">
            <a:avLst/>
          </a:prstGeom>
        </p:spPr>
      </p:pic>
      <p:pic>
        <p:nvPicPr>
          <p:cNvPr id="12" name="内容占位符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3721100" y="2615565"/>
            <a:ext cx="3574415" cy="3574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785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01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1451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01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10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4199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2735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89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89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4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1451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1881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03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04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4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87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1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8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4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3" grpId="2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单击此处添加标题</a:t>
            </a:r>
            <a:endParaRPr lang="zh-CN" altLang="en-US" sz="4400"/>
          </a:p>
        </p:txBody>
      </p:sp>
      <p:sp>
        <p:nvSpPr>
          <p:cNvPr id="10" name="内容占位符 9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lang="zh-CN" altLang="en-US" sz="3200"/>
              <a:t>结论：</a:t>
            </a:r>
            <a:br>
              <a:rPr lang="zh-CN" altLang="en-US" sz="3200"/>
            </a:br>
            <a:r>
              <a:rPr lang="zh-CN" altLang="en-US" sz="3200">
                <a:solidFill>
                  <a:srgbClr val="FF0000"/>
                </a:solidFill>
              </a:rPr>
              <a:t>一个物体可以既有动能，又有势能。</a:t>
            </a:r>
            <a:endParaRPr lang="zh-CN" altLang="en-US" sz="3200">
              <a:solidFill>
                <a:srgbClr val="FF0000"/>
              </a:solidFill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规定：</a:t>
            </a:r>
            <a:b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sz="3200">
                <a:solidFill>
                  <a:srgbClr val="FF0000"/>
                </a:solidFill>
              </a:rPr>
              <a:t>动能和势能统称为机械能。</a:t>
            </a:r>
            <a:endParaRPr lang="zh-CN" altLang="en-US" sz="3200">
              <a:solidFill>
                <a:srgbClr val="FF0000"/>
              </a:solidFill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lang="zh-CN" altLang="en-US" sz="3200" b="1">
                <a:solidFill>
                  <a:srgbClr val="FF0000"/>
                </a:solidFill>
                <a:effectLst/>
                <a:sym typeface="+mn-ea"/>
              </a:rPr>
              <a:t>机械能</a:t>
            </a:r>
            <a:r>
              <a:rPr lang="en-US" altLang="zh-CN" sz="3200" b="1">
                <a:solidFill>
                  <a:srgbClr val="FF0000"/>
                </a:solidFill>
                <a:effectLst/>
              </a:rPr>
              <a:t>=</a:t>
            </a:r>
            <a:r>
              <a:rPr lang="zh-CN" altLang="en-US" sz="3200" b="1">
                <a:solidFill>
                  <a:srgbClr val="FF0000"/>
                </a:solidFill>
                <a:effectLst/>
              </a:rPr>
              <a:t>动能</a:t>
            </a:r>
            <a:r>
              <a:rPr lang="en-US" altLang="zh-CN" sz="3200" b="1">
                <a:solidFill>
                  <a:srgbClr val="FF0000"/>
                </a:solidFill>
                <a:effectLst/>
              </a:rPr>
              <a:t>+</a:t>
            </a:r>
            <a:r>
              <a:rPr lang="zh-CN" altLang="en-US" sz="3200" b="1">
                <a:solidFill>
                  <a:srgbClr val="FF0000"/>
                </a:solidFill>
                <a:effectLst/>
              </a:rPr>
              <a:t>势能</a:t>
            </a:r>
            <a:endParaRPr lang="zh-CN" altLang="en-US" sz="3200" b="1">
              <a:solidFill>
                <a:srgbClr val="FF0000"/>
              </a:solidFill>
              <a:effectLst/>
            </a:endParaRPr>
          </a:p>
        </p:txBody>
      </p:sp>
      <p:pic>
        <p:nvPicPr>
          <p:cNvPr id="12" name="内容占位符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775" y="1825625"/>
            <a:ext cx="1969770" cy="1969770"/>
          </a:xfrm>
          <a:prstGeom prst="rect">
            <a:avLst/>
          </a:prstGeom>
        </p:spPr>
      </p:pic>
      <p:pic>
        <p:nvPicPr>
          <p:cNvPr id="13" name="内容占位符 12" descr="IMG_20231012_100040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455545" y="1825625"/>
            <a:ext cx="1969770" cy="1969770"/>
          </a:xfrm>
          <a:prstGeom prst="rect">
            <a:avLst/>
          </a:prstGeom>
        </p:spPr>
      </p:pic>
      <p:pic>
        <p:nvPicPr>
          <p:cNvPr id="14" name="内容占位符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3795395"/>
            <a:ext cx="1969770" cy="1969770"/>
          </a:xfrm>
          <a:prstGeom prst="rect">
            <a:avLst/>
          </a:prstGeom>
        </p:spPr>
      </p:pic>
      <p:pic>
        <p:nvPicPr>
          <p:cNvPr id="15" name="内容占位符 6" descr="IMG_20231012_1018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545" y="3795395"/>
            <a:ext cx="1969770" cy="1969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1" grpId="1" build="p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填空</a:t>
            </a:r>
            <a:endParaRPr lang="zh-CN" altLang="en-US" sz="440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p>
            <a:pPr marL="514350" indent="-514350" fontAlgn="auto">
              <a:lnSpc>
                <a:spcPct val="100000"/>
              </a:lnSpc>
              <a:buAutoNum type="arabicPeriod"/>
            </a:pPr>
            <a:r>
              <a:rPr lang="zh-CN" altLang="en-US" sz="2800"/>
              <a:t>2021年10月16日，“神舟十三号”搭载着三名航天员飞往空间站，在“神舟十三号”加速上升的过程中，航天员的重力势能将</a:t>
            </a:r>
            <a:r>
              <a:rPr lang="en-US" altLang="zh-CN" sz="2800"/>
              <a:t>____</a:t>
            </a:r>
            <a:r>
              <a:rPr lang="zh-CN" altLang="en-US" sz="2800"/>
              <a:t>，动能将</a:t>
            </a:r>
            <a:r>
              <a:rPr lang="en-US" altLang="zh-CN" sz="2800"/>
              <a:t>____</a:t>
            </a:r>
            <a:r>
              <a:rPr lang="zh-CN" altLang="en-US" sz="2800"/>
              <a:t>，机械能将</a:t>
            </a:r>
            <a:r>
              <a:rPr lang="en-US" altLang="zh-CN" sz="2800"/>
              <a:t>____</a:t>
            </a:r>
            <a:r>
              <a:rPr lang="zh-CN" altLang="en-US" sz="2800"/>
              <a:t>，（均选填“变大</a:t>
            </a:r>
            <a:r>
              <a:rPr lang="zh-CN" altLang="en-US" sz="2800">
                <a:sym typeface="+mn-ea"/>
              </a:rPr>
              <a:t>”</a:t>
            </a:r>
            <a:r>
              <a:rPr lang="zh-CN" altLang="en-US" sz="2800"/>
              <a:t>“变小</a:t>
            </a:r>
            <a:r>
              <a:rPr lang="zh-CN" altLang="en-US" sz="2800">
                <a:sym typeface="+mn-ea"/>
              </a:rPr>
              <a:t>”</a:t>
            </a:r>
            <a:r>
              <a:rPr lang="zh-CN" altLang="en-US" sz="2800"/>
              <a:t>或“不变”）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6718300" y="2687320"/>
            <a:ext cx="1027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sym typeface="+mn-ea"/>
              </a:rPr>
              <a:t>变大</a:t>
            </a:r>
            <a:endParaRPr lang="zh-CN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03120" y="3110230"/>
            <a:ext cx="1027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sym typeface="+mn-ea"/>
              </a:rPr>
              <a:t>变大</a:t>
            </a:r>
            <a:endParaRPr lang="zh-CN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5505" y="3110865"/>
            <a:ext cx="1027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sym typeface="+mn-ea"/>
              </a:rPr>
              <a:t>变大</a:t>
            </a:r>
            <a:endParaRPr lang="zh-CN" altLang="en-US" sz="28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3" grpId="1"/>
      <p:bldP spid="7" grpId="1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400"/>
              <a:t>选择</a:t>
            </a:r>
            <a:endParaRPr lang="zh-CN" altLang="en-US" sz="44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514350" indent="-514350">
              <a:buFont typeface="+mj-lt"/>
              <a:buAutoNum type="arabicPeriod" startAt="2"/>
            </a:pPr>
            <a:r>
              <a:rPr lang="zh-CN" altLang="en-US" sz="2800"/>
              <a:t>下列实例中物体的机械能增大的是（</a:t>
            </a:r>
            <a:r>
              <a:rPr lang="en-US" altLang="zh-CN" sz="2800"/>
              <a:t>    </a:t>
            </a:r>
            <a:r>
              <a:rPr lang="zh-CN" altLang="en-US" sz="2800"/>
              <a:t>）</a:t>
            </a:r>
            <a:br>
              <a:rPr lang="zh-CN" altLang="en-US" sz="2800"/>
            </a:br>
            <a:r>
              <a:rPr lang="zh-CN" altLang="en-US" sz="2800"/>
              <a:t>A</a:t>
            </a:r>
            <a:r>
              <a:rPr lang="en-US" altLang="zh-CN" sz="2800"/>
              <a:t>.</a:t>
            </a:r>
            <a:r>
              <a:rPr lang="zh-CN" altLang="en-US" sz="2800"/>
              <a:t>飞机在空中水平匀速飞行</a:t>
            </a:r>
            <a:br>
              <a:rPr lang="zh-CN" altLang="en-US" sz="2800"/>
            </a:br>
            <a:r>
              <a:rPr lang="zh-CN" altLang="en-US" sz="2800"/>
              <a:t>B</a:t>
            </a:r>
            <a:r>
              <a:rPr lang="en-US" altLang="zh-CN" sz="2800"/>
              <a:t>.</a:t>
            </a:r>
            <a:r>
              <a:rPr lang="zh-CN" altLang="en-US" sz="2800"/>
              <a:t>运载火箭迅速升入高空</a:t>
            </a:r>
            <a:br>
              <a:rPr lang="zh-CN" altLang="en-US" sz="2800"/>
            </a:br>
            <a:r>
              <a:rPr lang="zh-CN" altLang="en-US" sz="2800"/>
              <a:t>C</a:t>
            </a:r>
            <a:r>
              <a:rPr lang="en-US" altLang="zh-CN" sz="2800"/>
              <a:t>.</a:t>
            </a:r>
            <a:r>
              <a:rPr lang="zh-CN" altLang="en-US" sz="2800"/>
              <a:t>乒乓球触地后向上弹起</a:t>
            </a:r>
            <a:br>
              <a:rPr lang="zh-CN" altLang="en-US" sz="2800"/>
            </a:br>
            <a:r>
              <a:rPr lang="zh-CN" altLang="en-US" sz="2800"/>
              <a:t>D</a:t>
            </a:r>
            <a:r>
              <a:rPr lang="en-US" altLang="zh-CN" sz="2800"/>
              <a:t>.</a:t>
            </a:r>
            <a:r>
              <a:rPr lang="zh-CN" altLang="en-US" sz="2800"/>
              <a:t>滑雪运动员从山坡上滑下</a:t>
            </a:r>
            <a:endParaRPr lang="zh-CN" altLang="en-US" sz="2800"/>
          </a:p>
        </p:txBody>
      </p:sp>
      <p:pic>
        <p:nvPicPr>
          <p:cNvPr id="4" name="图片 3" descr="UFD`H6YON}9F6II_5~W6NM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655" y="2404110"/>
            <a:ext cx="869950" cy="883920"/>
          </a:xfrm>
          <a:prstGeom prst="rect">
            <a:avLst/>
          </a:prstGeom>
        </p:spPr>
      </p:pic>
      <p:pic>
        <p:nvPicPr>
          <p:cNvPr id="5" name="图片 4" descr="UFD`H6YON}9F6II_5~W6NM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4766310" y="2404110"/>
            <a:ext cx="869950" cy="88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单摆">
            <a:hlinkClick r:id="" action="ppaction://media"/>
          </p:cNvPr>
          <p:cNvPicPr/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700" y="649605"/>
            <a:ext cx="9118600" cy="53632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03045" y="3884930"/>
            <a:ext cx="494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2270760" y="4253230"/>
            <a:ext cx="494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B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3015615" y="4621530"/>
            <a:ext cx="494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7524750" y="3884930"/>
            <a:ext cx="494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A’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6698615" y="4253230"/>
            <a:ext cx="494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B’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5916930" y="4621530"/>
            <a:ext cx="494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C’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2" grpId="1"/>
      <p:bldP spid="4" grpId="1"/>
      <p:bldP spid="5" grpId="1"/>
      <p:bldP spid="6" grpId="1"/>
      <p:bldP spid="7" grpId="1"/>
      <p:bldP spid="8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commondata" val="eyJoZGlkIjoiOTNlYWY5NWIwZGRmNzUyYTM4N2M2MjNjMDMyN2VkNDUifQ=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993</Words>
  <Application>WPS 演示</Application>
  <PresentationFormat>宽屏</PresentationFormat>
  <Paragraphs>87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Arial</vt:lpstr>
      <vt:lpstr>宋体</vt:lpstr>
      <vt:lpstr>Wingdings</vt:lpstr>
      <vt:lpstr>Arial Black</vt:lpstr>
      <vt:lpstr>微软雅黑</vt:lpstr>
      <vt:lpstr>Arial Unicode MS</vt:lpstr>
      <vt:lpstr>Calibri</vt:lpstr>
      <vt:lpstr>Office 主题​​</vt:lpstr>
      <vt:lpstr>机械能及其转化</vt:lpstr>
      <vt:lpstr>回顾</vt:lpstr>
      <vt:lpstr>学习目标</vt:lpstr>
      <vt:lpstr>机械能及其转化： 下列物体具有动能还是势能？</vt:lpstr>
      <vt:lpstr>机械能及其转化： 下列物体具有动能还是势能？</vt:lpstr>
      <vt:lpstr>单击此处添加标题</vt:lpstr>
      <vt:lpstr>填空</vt:lpstr>
      <vt:lpstr>选择</vt:lpstr>
      <vt:lpstr>PowerPoint 演示文稿</vt:lpstr>
      <vt:lpstr>填空</vt:lpstr>
      <vt:lpstr>选择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选择题</vt:lpstr>
      <vt:lpstr>PowerPoint 演示文稿</vt:lpstr>
      <vt:lpstr>PowerPoint 演示文稿</vt:lpstr>
      <vt:lpstr>单击此处添加标题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root</dc:creator>
  <cp:lastModifiedBy>asus</cp:lastModifiedBy>
  <cp:revision>100</cp:revision>
  <dcterms:created xsi:type="dcterms:W3CDTF">2023-10-12T03:18:00Z</dcterms:created>
  <dcterms:modified xsi:type="dcterms:W3CDTF">2023-10-18T15:32:20Z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/>
  </property>
</Properties>
</file>